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72"/>
  </p:notesMasterIdLst>
  <p:handoutMasterIdLst>
    <p:handoutMasterId r:id="rId73"/>
  </p:handoutMasterIdLst>
  <p:sldIdLst>
    <p:sldId id="2098" r:id="rId2"/>
    <p:sldId id="2231" r:id="rId3"/>
    <p:sldId id="2171" r:id="rId4"/>
    <p:sldId id="2296" r:id="rId5"/>
    <p:sldId id="2297" r:id="rId6"/>
    <p:sldId id="307" r:id="rId7"/>
    <p:sldId id="308" r:id="rId8"/>
    <p:sldId id="311" r:id="rId9"/>
    <p:sldId id="2298" r:id="rId10"/>
    <p:sldId id="309" r:id="rId11"/>
    <p:sldId id="2174" r:id="rId12"/>
    <p:sldId id="313" r:id="rId13"/>
    <p:sldId id="314" r:id="rId14"/>
    <p:sldId id="315" r:id="rId15"/>
    <p:sldId id="316" r:id="rId16"/>
    <p:sldId id="2299" r:id="rId17"/>
    <p:sldId id="337" r:id="rId18"/>
    <p:sldId id="318" r:id="rId19"/>
    <p:sldId id="319" r:id="rId20"/>
    <p:sldId id="320" r:id="rId21"/>
    <p:sldId id="321" r:id="rId22"/>
    <p:sldId id="2300" r:id="rId23"/>
    <p:sldId id="2301" r:id="rId24"/>
    <p:sldId id="2302" r:id="rId25"/>
    <p:sldId id="2303" r:id="rId26"/>
    <p:sldId id="2304" r:id="rId27"/>
    <p:sldId id="2305" r:id="rId28"/>
    <p:sldId id="2306" r:id="rId29"/>
    <p:sldId id="2307" r:id="rId30"/>
    <p:sldId id="2308" r:id="rId31"/>
    <p:sldId id="2309" r:id="rId32"/>
    <p:sldId id="2283" r:id="rId33"/>
    <p:sldId id="2310" r:id="rId34"/>
    <p:sldId id="2311" r:id="rId35"/>
    <p:sldId id="323" r:id="rId36"/>
    <p:sldId id="328" r:id="rId37"/>
    <p:sldId id="325" r:id="rId38"/>
    <p:sldId id="327" r:id="rId39"/>
    <p:sldId id="330" r:id="rId40"/>
    <p:sldId id="2312" r:id="rId41"/>
    <p:sldId id="339" r:id="rId42"/>
    <p:sldId id="2313" r:id="rId43"/>
    <p:sldId id="2314" r:id="rId44"/>
    <p:sldId id="326" r:id="rId45"/>
    <p:sldId id="2325" r:id="rId46"/>
    <p:sldId id="2326" r:id="rId47"/>
    <p:sldId id="2327" r:id="rId48"/>
    <p:sldId id="2328" r:id="rId49"/>
    <p:sldId id="2329" r:id="rId50"/>
    <p:sldId id="2315" r:id="rId51"/>
    <p:sldId id="2330" r:id="rId52"/>
    <p:sldId id="2331" r:id="rId53"/>
    <p:sldId id="2332" r:id="rId54"/>
    <p:sldId id="2333" r:id="rId55"/>
    <p:sldId id="2334" r:id="rId56"/>
    <p:sldId id="2335" r:id="rId57"/>
    <p:sldId id="2336" r:id="rId58"/>
    <p:sldId id="2337" r:id="rId59"/>
    <p:sldId id="332" r:id="rId60"/>
    <p:sldId id="2324" r:id="rId61"/>
    <p:sldId id="2317" r:id="rId62"/>
    <p:sldId id="2318" r:id="rId63"/>
    <p:sldId id="2319" r:id="rId64"/>
    <p:sldId id="2320" r:id="rId65"/>
    <p:sldId id="2321" r:id="rId66"/>
    <p:sldId id="2322" r:id="rId67"/>
    <p:sldId id="2323" r:id="rId68"/>
    <p:sldId id="303" r:id="rId69"/>
    <p:sldId id="2316" r:id="rId70"/>
    <p:sldId id="7650" r:id="rId71"/>
  </p:sldIdLst>
  <p:sldSz cx="12192000" cy="6858000"/>
  <p:notesSz cx="6858000" cy="9144000"/>
  <p:custDataLst>
    <p:tags r:id="rId7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3673" autoAdjust="0"/>
  </p:normalViewPr>
  <p:slideViewPr>
    <p:cSldViewPr>
      <p:cViewPr varScale="1">
        <p:scale>
          <a:sx n="73" d="100"/>
          <a:sy n="73" d="100"/>
        </p:scale>
        <p:origin x="216" y="896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2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65.jpeg"/><Relationship Id="rId3" Type="http://schemas.openxmlformats.org/officeDocument/2006/relationships/image" Target="../media/image57.jpeg"/><Relationship Id="rId7" Type="http://schemas.openxmlformats.org/officeDocument/2006/relationships/image" Target="../media/image64.png"/><Relationship Id="rId12" Type="http://schemas.openxmlformats.org/officeDocument/2006/relationships/image" Target="../media/image60.sv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59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58.jpeg"/><Relationship Id="rId4" Type="http://schemas.openxmlformats.org/officeDocument/2006/relationships/image" Target="../media/image61.jpeg"/><Relationship Id="rId9" Type="http://schemas.openxmlformats.org/officeDocument/2006/relationships/image" Target="../media/image55.png"/><Relationship Id="rId14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6">
            <a:extLst>
              <a:ext uri="{FF2B5EF4-FFF2-40B4-BE49-F238E27FC236}">
                <a16:creationId xmlns:a16="http://schemas.microsoft.com/office/drawing/2014/main" id="{8ECC0900-B260-1199-D240-981D796408FC}"/>
              </a:ext>
            </a:extLst>
          </p:cNvPr>
          <p:cNvSpPr/>
          <p:nvPr/>
        </p:nvSpPr>
        <p:spPr>
          <a:xfrm>
            <a:off x="4799856" y="2564904"/>
            <a:ext cx="7393750" cy="1631323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6" name="Shape 117">
            <a:extLst>
              <a:ext uri="{FF2B5EF4-FFF2-40B4-BE49-F238E27FC236}">
                <a16:creationId xmlns:a16="http://schemas.microsoft.com/office/drawing/2014/main" id="{D23DB922-D820-17D5-9EA2-768E7F47875A}"/>
              </a:ext>
            </a:extLst>
          </p:cNvPr>
          <p:cNvSpPr txBox="1">
            <a:spLocks/>
          </p:cNvSpPr>
          <p:nvPr/>
        </p:nvSpPr>
        <p:spPr>
          <a:xfrm>
            <a:off x="5231904" y="2712055"/>
            <a:ext cx="6408710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600" b="1" dirty="0">
                <a:solidFill>
                  <a:schemeClr val="bg1"/>
                </a:solidFill>
              </a:rPr>
              <a:t>Backdoor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Attacks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and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Defenses</a:t>
            </a:r>
            <a:endParaRPr lang="ja-JP" altLang="en-US" sz="36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" name="Shape 115">
            <a:extLst>
              <a:ext uri="{FF2B5EF4-FFF2-40B4-BE49-F238E27FC236}">
                <a16:creationId xmlns:a16="http://schemas.microsoft.com/office/drawing/2014/main" id="{A9516AB7-BDB1-23F3-8FE1-191883AC77EB}"/>
              </a:ext>
            </a:extLst>
          </p:cNvPr>
          <p:cNvSpPr/>
          <p:nvPr/>
        </p:nvSpPr>
        <p:spPr>
          <a:xfrm>
            <a:off x="4798250" y="4306324"/>
            <a:ext cx="7393750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0787AA49-B563-DB6D-46CF-58C7750C26BA}"/>
              </a:ext>
            </a:extLst>
          </p:cNvPr>
          <p:cNvSpPr txBox="1">
            <a:spLocks/>
          </p:cNvSpPr>
          <p:nvPr/>
        </p:nvSpPr>
        <p:spPr>
          <a:xfrm>
            <a:off x="5303912" y="4343378"/>
            <a:ext cx="6624736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姜育刚，马兴军，吴祖煊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" name="Picture 2" descr="Trojan Horse - Wikipedia">
            <a:extLst>
              <a:ext uri="{FF2B5EF4-FFF2-40B4-BE49-F238E27FC236}">
                <a16:creationId xmlns:a16="http://schemas.microsoft.com/office/drawing/2014/main" id="{A61CF0C8-AB85-4F05-9BD1-9FEF3310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6" y="2564904"/>
            <a:ext cx="3858916" cy="256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21918-70D5-568B-28C0-C9CB2AB3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90C493-D659-D396-C2F6-506187B9F7D1}"/>
              </a:ext>
            </a:extLst>
          </p:cNvPr>
          <p:cNvSpPr txBox="1"/>
          <p:nvPr/>
        </p:nvSpPr>
        <p:spPr>
          <a:xfrm>
            <a:off x="1056904" y="1282878"/>
            <a:ext cx="514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六种经典攻击所使用的触发器样式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34712D-2687-E861-ED05-A295FA6C5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51180" r="-1310" b="-385"/>
          <a:stretch/>
        </p:blipFill>
        <p:spPr bwMode="auto">
          <a:xfrm>
            <a:off x="6406552" y="1917162"/>
            <a:ext cx="5450088" cy="12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E9E73770-1E69-F5F8-D251-0ECA3B69C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78"/>
          <a:stretch/>
        </p:blipFill>
        <p:spPr bwMode="auto">
          <a:xfrm>
            <a:off x="1231484" y="1870861"/>
            <a:ext cx="5175068" cy="129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09C1A7-E372-B6E8-B168-D789DB7C5EF0}"/>
              </a:ext>
            </a:extLst>
          </p:cNvPr>
          <p:cNvSpPr txBox="1"/>
          <p:nvPr/>
        </p:nvSpPr>
        <p:spPr>
          <a:xfrm>
            <a:off x="1056904" y="3513577"/>
            <a:ext cx="437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攻击成功率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B2572761-79AF-A8A6-4DA6-09A795CE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04" y="3959944"/>
            <a:ext cx="7810500" cy="2565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73FDBA-ED8C-FAFC-7CB2-3C30280B2B73}"/>
              </a:ext>
            </a:extLst>
          </p:cNvPr>
          <p:cNvSpPr/>
          <p:nvPr/>
        </p:nvSpPr>
        <p:spPr>
          <a:xfrm>
            <a:off x="2264314" y="5906361"/>
            <a:ext cx="6341423" cy="2612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940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Brief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History: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Early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5D751C-E324-0793-EABB-1E2D41722DA8}"/>
              </a:ext>
            </a:extLst>
          </p:cNvPr>
          <p:cNvSpPr txBox="1"/>
          <p:nvPr/>
        </p:nvSpPr>
        <p:spPr>
          <a:xfrm>
            <a:off x="479376" y="6031000"/>
            <a:ext cx="10729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Tianyu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Brendan Dolan-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Gavitt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Siddharth Garg. "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Identifying vulnerabilities in the machine learning model supply chain." </a:t>
            </a:r>
            <a:r>
              <a:rPr lang="en-AU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arXiv:1708.06733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(2017).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4E96AC-8599-FB53-C787-94E44E68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92" y="1361323"/>
            <a:ext cx="4963568" cy="24997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F38917-3607-66C8-1D00-5C5A83FD5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573" y="1548557"/>
            <a:ext cx="4368980" cy="35283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01A02B-A863-899B-C99D-8419C773ED4F}"/>
              </a:ext>
            </a:extLst>
          </p:cNvPr>
          <p:cNvSpPr txBox="1"/>
          <p:nvPr/>
        </p:nvSpPr>
        <p:spPr>
          <a:xfrm>
            <a:off x="1271464" y="395361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正常模型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9E554F-E77F-F1AC-567A-834EA5E7B712}"/>
              </a:ext>
            </a:extLst>
          </p:cNvPr>
          <p:cNvSpPr txBox="1"/>
          <p:nvPr/>
        </p:nvSpPr>
        <p:spPr>
          <a:xfrm>
            <a:off x="2639616" y="4007967"/>
            <a:ext cx="10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攻击者想要安插额外功能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176A86-F7C5-C746-1F9D-5348452D3F41}"/>
              </a:ext>
            </a:extLst>
          </p:cNvPr>
          <p:cNvSpPr txBox="1"/>
          <p:nvPr/>
        </p:nvSpPr>
        <p:spPr>
          <a:xfrm>
            <a:off x="4307648" y="4007966"/>
            <a:ext cx="1005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在不改变原网络的情况下安插结果</a:t>
            </a:r>
          </a:p>
        </p:txBody>
      </p:sp>
    </p:spTree>
    <p:extLst>
      <p:ext uri="{BB962C8B-B14F-4D97-AF65-F5344CB8AC3E}">
        <p14:creationId xmlns:p14="http://schemas.microsoft.com/office/powerpoint/2010/main" val="16176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8FF34-BF4D-79FD-7AEC-C1DB903B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Trojan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E0ACE3-452E-0344-167E-5F52350D0253}"/>
              </a:ext>
            </a:extLst>
          </p:cNvPr>
          <p:cNvSpPr txBox="1"/>
          <p:nvPr/>
        </p:nvSpPr>
        <p:spPr>
          <a:xfrm>
            <a:off x="839416" y="6289575"/>
            <a:ext cx="5169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Yingqi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Trojaning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attack on neural networks." (2017).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A2C781-05A2-16DF-BF25-B9C1E6DA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09023"/>
            <a:ext cx="4815980" cy="47402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A8F5BD-0030-3073-D520-669C5201D80A}"/>
              </a:ext>
            </a:extLst>
          </p:cNvPr>
          <p:cNvSpPr txBox="1"/>
          <p:nvPr/>
        </p:nvSpPr>
        <p:spPr>
          <a:xfrm>
            <a:off x="6528048" y="1309445"/>
            <a:ext cx="50113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Idea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：诱导模型增强局部链接：</a:t>
            </a:r>
            <a:endParaRPr kumimoji="1"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r>
              <a:rPr kumimoji="1" lang="zh-CN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寻找最大化激活某个神经元的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pattern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Step2</a:t>
            </a:r>
            <a:r>
              <a:rPr kumimoji="1" lang="zh-CN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逆向生成最大化某个类别的训练数据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Step3</a:t>
            </a:r>
            <a:r>
              <a:rPr kumimoji="1" lang="zh-CN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逆向数据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+pattern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重新训练模型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5D4A2F-B734-2A4C-598D-866D9F797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3556214"/>
            <a:ext cx="3744416" cy="2110752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D0BE88DE-5C47-835A-0C9F-17F93011BA84}"/>
              </a:ext>
            </a:extLst>
          </p:cNvPr>
          <p:cNvSpPr/>
          <p:nvPr/>
        </p:nvSpPr>
        <p:spPr>
          <a:xfrm>
            <a:off x="5648804" y="4941168"/>
            <a:ext cx="360040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B3569B1-CD28-5833-9E06-D87F707B58CF}"/>
              </a:ext>
            </a:extLst>
          </p:cNvPr>
          <p:cNvSpPr/>
          <p:nvPr/>
        </p:nvSpPr>
        <p:spPr>
          <a:xfrm>
            <a:off x="2783632" y="5013176"/>
            <a:ext cx="360040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52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AC519-9F16-7470-639C-AAF5B456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Blend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60591D-F722-925C-A4B3-055AAC4AE61A}"/>
              </a:ext>
            </a:extLst>
          </p:cNvPr>
          <p:cNvSpPr txBox="1"/>
          <p:nvPr/>
        </p:nvSpPr>
        <p:spPr>
          <a:xfrm>
            <a:off x="479376" y="6309320"/>
            <a:ext cx="10337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Chen et al. "Targeted backdoor attacks on deep learning systems using data poisoning." </a:t>
            </a:r>
            <a:r>
              <a:rPr lang="en-AU" altLang="zh-CN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AU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 preprint arXiv:1712.05526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 (2017).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F95B23-B95D-1346-B0EC-B8244AF3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90" y="3920760"/>
            <a:ext cx="702795" cy="9577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6976D1-6480-0572-573F-C234C6B1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77" y="2034648"/>
            <a:ext cx="1876886" cy="5750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C19B5A-E752-85B4-4ACE-302C166D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383" y="1536364"/>
            <a:ext cx="3940983" cy="13593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9FF75-6C1E-5208-10A4-EE0F4CEDE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386" y="1536363"/>
            <a:ext cx="3994957" cy="13593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796EBA-7043-3F2E-9418-C3213EFAE2B1}"/>
              </a:ext>
            </a:extLst>
          </p:cNvPr>
          <p:cNvSpPr txBox="1"/>
          <p:nvPr/>
        </p:nvSpPr>
        <p:spPr>
          <a:xfrm>
            <a:off x="4985004" y="305966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饰品注入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EF791C-0E39-6D61-71E2-5B489B9E69DE}"/>
              </a:ext>
            </a:extLst>
          </p:cNvPr>
          <p:cNvSpPr txBox="1"/>
          <p:nvPr/>
        </p:nvSpPr>
        <p:spPr>
          <a:xfrm>
            <a:off x="9400646" y="305966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饰品融合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0EA7EC-D133-43EE-74BB-3EEA919B1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646" y="3592982"/>
            <a:ext cx="1273464" cy="13117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DE10EB1-057F-CE13-0A3C-164061272860}"/>
              </a:ext>
            </a:extLst>
          </p:cNvPr>
          <p:cNvSpPr txBox="1"/>
          <p:nvPr/>
        </p:nvSpPr>
        <p:spPr>
          <a:xfrm>
            <a:off x="9483380" y="50319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背景混合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35B9A9-DFAF-4507-8139-3EBD43AFA580}"/>
              </a:ext>
            </a:extLst>
          </p:cNvPr>
          <p:cNvSpPr txBox="1"/>
          <p:nvPr/>
        </p:nvSpPr>
        <p:spPr>
          <a:xfrm>
            <a:off x="1314909" y="501068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背景图像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6E2F60A-E61A-127C-E84C-EDFA08AA07D0}"/>
              </a:ext>
            </a:extLst>
          </p:cNvPr>
          <p:cNvCxnSpPr/>
          <p:nvPr/>
        </p:nvCxnSpPr>
        <p:spPr>
          <a:xfrm>
            <a:off x="2565070" y="4453247"/>
            <a:ext cx="668747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3D5274A-AF3B-8D73-B2F9-4D352A431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750" y="4572415"/>
            <a:ext cx="5016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9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22606-6060-099D-0AB7-6DBC9C8F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Clean-label</a:t>
            </a:r>
            <a:r>
              <a:rPr kumimoji="1" lang="zh-CN" altLang="en-US" dirty="0"/>
              <a:t>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8FAE67-1172-F71E-B8C0-86C9132ABF89}"/>
              </a:ext>
            </a:extLst>
          </p:cNvPr>
          <p:cNvSpPr txBox="1"/>
          <p:nvPr/>
        </p:nvSpPr>
        <p:spPr>
          <a:xfrm>
            <a:off x="801964" y="6289575"/>
            <a:ext cx="7958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Turner, Alexander, Dimitris Tsipras, and Aleksander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Madry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"Clean-label backdoor attacks." (2018).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8F4197-F5A4-850D-9D28-7E56D33F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00" y="1949697"/>
            <a:ext cx="9728200" cy="2768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D33784-43A2-5575-F1D8-5CBD8C022316}"/>
              </a:ext>
            </a:extLst>
          </p:cNvPr>
          <p:cNvSpPr txBox="1"/>
          <p:nvPr/>
        </p:nvSpPr>
        <p:spPr>
          <a:xfrm>
            <a:off x="8219589" y="5307415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添加对抗噪声让后门样本变难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15DB574-D09C-8128-7E0A-AD20F6E4D32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4352392" y="3998186"/>
            <a:ext cx="2584974" cy="11245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807FC00-A9EA-4B18-6CED-07AF2A21915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581501" y="4084257"/>
            <a:ext cx="397544" cy="12231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E2D55A-BB20-60A8-ED29-6CAB77CAF36C}"/>
              </a:ext>
            </a:extLst>
          </p:cNvPr>
          <p:cNvSpPr txBox="1"/>
          <p:nvPr/>
        </p:nvSpPr>
        <p:spPr>
          <a:xfrm>
            <a:off x="1774058" y="5122749"/>
            <a:ext cx="5156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操纵潜在编码（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latent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）进行类别转移</a:t>
            </a:r>
          </a:p>
        </p:txBody>
      </p:sp>
    </p:spTree>
    <p:extLst>
      <p:ext uri="{BB962C8B-B14F-4D97-AF65-F5344CB8AC3E}">
        <p14:creationId xmlns:p14="http://schemas.microsoft.com/office/powerpoint/2010/main" val="310259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CBA1E-BEF9-23F4-8E4A-433AF790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正弦信号攻击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1F90ED-3C7B-1D7A-7982-0953FCD4AEE5}"/>
              </a:ext>
            </a:extLst>
          </p:cNvPr>
          <p:cNvSpPr txBox="1"/>
          <p:nvPr/>
        </p:nvSpPr>
        <p:spPr>
          <a:xfrm>
            <a:off x="623642" y="6237312"/>
            <a:ext cx="855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Barni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"A new backdoor attack in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by training set corruption without label poisoning." </a:t>
            </a:r>
            <a:r>
              <a:rPr lang="en-AU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 ICIP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55B1D8-DAF4-334A-BC2D-487E8B45E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89" y="1631796"/>
            <a:ext cx="8163844" cy="21619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9828FB-4FE2-5869-CAE9-4D1654918048}"/>
              </a:ext>
            </a:extLst>
          </p:cNvPr>
          <p:cNvSpPr txBox="1"/>
          <p:nvPr/>
        </p:nvSpPr>
        <p:spPr>
          <a:xfrm>
            <a:off x="4471213" y="4358134"/>
            <a:ext cx="34996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不需要类别标签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需要添加很明显的条纹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攻击成功率并不是很高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79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65D93-8486-2BB3-7B88-A85B3E2B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反光攻击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6814ED-E14F-008A-ABA0-348BD550D976}"/>
              </a:ext>
            </a:extLst>
          </p:cNvPr>
          <p:cNvSpPr txBox="1"/>
          <p:nvPr/>
        </p:nvSpPr>
        <p:spPr>
          <a:xfrm>
            <a:off x="601903" y="6289575"/>
            <a:ext cx="8529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Yunfei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"Reflection backdoor: A natural backdoor attack on deep neural networks." </a:t>
            </a:r>
            <a:r>
              <a:rPr lang="en-AU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ECCV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2020.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AF984D-86AE-FA73-D1B1-118B1EA3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06" y="1916832"/>
            <a:ext cx="1802539" cy="1735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8C2AB5-5F4C-40EF-9856-FBD687CA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916832"/>
            <a:ext cx="1802539" cy="17353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AA50D1-2FD1-4B33-1FE9-341831B8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707980"/>
            <a:ext cx="3839437" cy="29318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0036B4-1244-38C4-190D-26852E8C0105}"/>
              </a:ext>
            </a:extLst>
          </p:cNvPr>
          <p:cNvSpPr txBox="1"/>
          <p:nvPr/>
        </p:nvSpPr>
        <p:spPr>
          <a:xfrm>
            <a:off x="1857819" y="48029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反光光学原理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762F88-8CE3-C8FE-1F74-C46D0113075E}"/>
              </a:ext>
            </a:extLst>
          </p:cNvPr>
          <p:cNvSpPr txBox="1"/>
          <p:nvPr/>
        </p:nvSpPr>
        <p:spPr>
          <a:xfrm>
            <a:off x="5678682" y="4156454"/>
            <a:ext cx="452559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无目标攻击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（出现反光就分错）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向图像中添加背景反光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需要提前设计好反光效果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攻击成功率不是很高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52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65D93-8486-2BB3-7B88-A85B3E2B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6814ED-E14F-008A-ABA0-348BD550D976}"/>
              </a:ext>
            </a:extLst>
          </p:cNvPr>
          <p:cNvSpPr txBox="1"/>
          <p:nvPr/>
        </p:nvSpPr>
        <p:spPr>
          <a:xfrm>
            <a:off x="897627" y="6289575"/>
            <a:ext cx="7646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Zhao,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Shihao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"Clean-label backdoor attacks on video recognition models." 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CVPR,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2020.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687D2D-B5AC-8F14-75A6-230641C9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92" y="1331513"/>
            <a:ext cx="10417215" cy="285996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B93A276-A69B-ECF8-2CF8-9976132250DF}"/>
              </a:ext>
            </a:extLst>
          </p:cNvPr>
          <p:cNvSpPr/>
          <p:nvPr/>
        </p:nvSpPr>
        <p:spPr>
          <a:xfrm>
            <a:off x="1006997" y="1331513"/>
            <a:ext cx="4097438" cy="28599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BED94-B81B-22FE-4427-A7F194A77F43}"/>
              </a:ext>
            </a:extLst>
          </p:cNvPr>
          <p:cNvSpPr txBox="1"/>
          <p:nvPr/>
        </p:nvSpPr>
        <p:spPr>
          <a:xfrm>
            <a:off x="1809221" y="437961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优化触发器指向目标类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4AFF30-4AD4-B9F2-CAA4-76589E52C5A7}"/>
              </a:ext>
            </a:extLst>
          </p:cNvPr>
          <p:cNvSpPr txBox="1"/>
          <p:nvPr/>
        </p:nvSpPr>
        <p:spPr>
          <a:xfrm>
            <a:off x="8265422" y="437961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扰动投毒样本抹除自然信息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73BA54-59C2-BCF7-CF16-B95E01B403EE}"/>
              </a:ext>
            </a:extLst>
          </p:cNvPr>
          <p:cNvSpPr/>
          <p:nvPr/>
        </p:nvSpPr>
        <p:spPr>
          <a:xfrm>
            <a:off x="7907902" y="1331512"/>
            <a:ext cx="3669697" cy="28599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312D58-EC54-181E-4F41-C98BBD45CBCA}"/>
              </a:ext>
            </a:extLst>
          </p:cNvPr>
          <p:cNvSpPr txBox="1"/>
          <p:nvPr/>
        </p:nvSpPr>
        <p:spPr>
          <a:xfrm>
            <a:off x="4655840" y="4748951"/>
            <a:ext cx="47820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净标签攻击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解决高维输入上的后门攻击挑战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解决多类别间干扰、高分辨率干扰</a:t>
            </a:r>
          </a:p>
        </p:txBody>
      </p:sp>
    </p:spTree>
    <p:extLst>
      <p:ext uri="{BB962C8B-B14F-4D97-AF65-F5344CB8AC3E}">
        <p14:creationId xmlns:p14="http://schemas.microsoft.com/office/powerpoint/2010/main" val="76143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91297-CF4B-8D9B-27A8-A2852CD5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F4AB12-6085-EAA9-8470-DDD9676C28BC}"/>
              </a:ext>
            </a:extLst>
          </p:cNvPr>
          <p:cNvSpPr txBox="1"/>
          <p:nvPr/>
        </p:nvSpPr>
        <p:spPr>
          <a:xfrm>
            <a:off x="808565" y="6289575"/>
            <a:ext cx="862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Wenger, Emily, et al. “Backdoor attacks against deep learning systems in the physical world.” </a:t>
            </a:r>
            <a:r>
              <a:rPr lang="en-AU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2021.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6DAFCE-4359-748D-7C11-BD78C099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342685"/>
            <a:ext cx="8285018" cy="17901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2127E2-7628-F925-3C00-FEE9795C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58" y="3351473"/>
            <a:ext cx="6697684" cy="17337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1284F9-7396-664B-6C21-F678D9028D39}"/>
              </a:ext>
            </a:extLst>
          </p:cNvPr>
          <p:cNvSpPr txBox="1"/>
          <p:nvPr/>
        </p:nvSpPr>
        <p:spPr>
          <a:xfrm>
            <a:off x="3695343" y="5515315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物理攻击：触发器的大小、位置、空间很关键</a:t>
            </a:r>
          </a:p>
        </p:txBody>
      </p:sp>
    </p:spTree>
    <p:extLst>
      <p:ext uri="{BB962C8B-B14F-4D97-AF65-F5344CB8AC3E}">
        <p14:creationId xmlns:p14="http://schemas.microsoft.com/office/powerpoint/2010/main" val="99845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A952B-E6B6-3B7C-FC9B-877607A5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隐藏触发器攻击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A5F795-A193-EB40-3612-83E4721601B4}"/>
              </a:ext>
            </a:extLst>
          </p:cNvPr>
          <p:cNvSpPr/>
          <p:nvPr/>
        </p:nvSpPr>
        <p:spPr>
          <a:xfrm>
            <a:off x="538300" y="6289575"/>
            <a:ext cx="104542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Aniruddha,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Akshayvarun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Subramanya, and Hamed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Pirsiavash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“Hidden trigger backdoor attacks.” AAAI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2020.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48598B-113A-C370-889F-073E005C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60" y="1247048"/>
            <a:ext cx="7828664" cy="28104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1F0FDE-87CA-D872-9E34-85C305F11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7" y="4450503"/>
            <a:ext cx="3924300" cy="1181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54DE8B-336B-6541-4100-363459D7E264}"/>
              </a:ext>
            </a:extLst>
          </p:cNvPr>
          <p:cNvSpPr txBox="1"/>
          <p:nvPr/>
        </p:nvSpPr>
        <p:spPr>
          <a:xfrm>
            <a:off x="4454844" y="4579388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</a:p>
          <a:p>
            <a:r>
              <a:rPr kumimoji="1" lang="en-US" altLang="zh-CN" dirty="0"/>
              <a:t>z: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poisoned</a:t>
            </a:r>
          </a:p>
          <a:p>
            <a:r>
              <a:rPr kumimoji="1" lang="en-US" altLang="zh-CN" dirty="0"/>
              <a:t>s: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846D75-3946-94E9-96F2-4910A3CBB880}"/>
              </a:ext>
            </a:extLst>
          </p:cNvPr>
          <p:cNvSpPr txBox="1"/>
          <p:nvPr/>
        </p:nvSpPr>
        <p:spPr>
          <a:xfrm>
            <a:off x="6537779" y="5202306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470569-CFE3-5E4D-FDC2-C3ADCC3B4278}"/>
              </a:ext>
            </a:extLst>
          </p:cNvPr>
          <p:cNvSpPr txBox="1"/>
          <p:nvPr/>
        </p:nvSpPr>
        <p:spPr>
          <a:xfrm>
            <a:off x="9288474" y="51956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93E1B2-C431-3290-4A4B-D671CC039FDC}"/>
              </a:ext>
            </a:extLst>
          </p:cNvPr>
          <p:cNvSpPr txBox="1"/>
          <p:nvPr/>
        </p:nvSpPr>
        <p:spPr>
          <a:xfrm>
            <a:off x="10665125" y="52025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E53FA3-8B6E-3DEE-A147-5D31F6D32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87" y="4101258"/>
            <a:ext cx="5353627" cy="1152416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95536904-DA25-8FBA-2631-E484896D2961}"/>
              </a:ext>
            </a:extLst>
          </p:cNvPr>
          <p:cNvSpPr/>
          <p:nvPr/>
        </p:nvSpPr>
        <p:spPr>
          <a:xfrm rot="6694768">
            <a:off x="4151756" y="1364115"/>
            <a:ext cx="249584" cy="1232450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0885CA-8407-3A71-D262-C256602A4E52}"/>
              </a:ext>
            </a:extLst>
          </p:cNvPr>
          <p:cNvSpPr txBox="1"/>
          <p:nvPr/>
        </p:nvSpPr>
        <p:spPr>
          <a:xfrm rot="1413920">
            <a:off x="3848076" y="14599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特征一致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6F5023F1-333F-63B9-3A6D-6DECF07F7EF7}"/>
              </a:ext>
            </a:extLst>
          </p:cNvPr>
          <p:cNvSpPr/>
          <p:nvPr/>
        </p:nvSpPr>
        <p:spPr>
          <a:xfrm rot="15050893">
            <a:off x="4141544" y="2795258"/>
            <a:ext cx="249584" cy="1232450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56BE8A-CB1E-79D7-174B-65677B74A7D7}"/>
              </a:ext>
            </a:extLst>
          </p:cNvPr>
          <p:cNvSpPr txBox="1"/>
          <p:nvPr/>
        </p:nvSpPr>
        <p:spPr>
          <a:xfrm rot="20311380">
            <a:off x="3903102" y="35239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视觉一致</a:t>
            </a:r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7E546432-9BA7-CEB7-D7D4-40071BE8FB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7121" y="3566289"/>
            <a:ext cx="12700" cy="4162598"/>
          </a:xfrm>
          <a:prstGeom prst="curvedConnector3">
            <a:avLst>
              <a:gd name="adj1" fmla="val 180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62F4AA98-4699-6FD3-BE7D-FCCA009860B3}"/>
              </a:ext>
            </a:extLst>
          </p:cNvPr>
          <p:cNvSpPr/>
          <p:nvPr/>
        </p:nvSpPr>
        <p:spPr>
          <a:xfrm rot="5400000">
            <a:off x="10014388" y="3283519"/>
            <a:ext cx="249584" cy="1232450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91538A-4259-CA79-B083-1F36C80A693F}"/>
              </a:ext>
            </a:extLst>
          </p:cNvPr>
          <p:cNvSpPr txBox="1"/>
          <p:nvPr/>
        </p:nvSpPr>
        <p:spPr>
          <a:xfrm>
            <a:off x="9557027" y="3426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特征一致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290755F-A8FA-76E5-0254-6FD4F0E12FF2}"/>
              </a:ext>
            </a:extLst>
          </p:cNvPr>
          <p:cNvSpPr txBox="1"/>
          <p:nvPr/>
        </p:nvSpPr>
        <p:spPr>
          <a:xfrm>
            <a:off x="8406151" y="5507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视觉一致</a:t>
            </a:r>
          </a:p>
        </p:txBody>
      </p:sp>
    </p:spTree>
    <p:extLst>
      <p:ext uri="{BB962C8B-B14F-4D97-AF65-F5344CB8AC3E}">
        <p14:creationId xmlns:p14="http://schemas.microsoft.com/office/powerpoint/2010/main" val="184559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标题 2047">
            <a:extLst>
              <a:ext uri="{FF2B5EF4-FFF2-40B4-BE49-F238E27FC236}">
                <a16:creationId xmlns:a16="http://schemas.microsoft.com/office/drawing/2014/main" id="{2C956688-2D20-8472-F2FA-B0241DA2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2057" name="Picture 22" descr="ai4 | The Reality Check">
            <a:extLst>
              <a:ext uri="{FF2B5EF4-FFF2-40B4-BE49-F238E27FC236}">
                <a16:creationId xmlns:a16="http://schemas.microsoft.com/office/drawing/2014/main" id="{F8554BD2-D082-A978-AC30-1340C036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440" y="3573015"/>
            <a:ext cx="2964559" cy="26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26">
            <a:extLst>
              <a:ext uri="{FF2B5EF4-FFF2-40B4-BE49-F238E27FC236}">
                <a16:creationId xmlns:a16="http://schemas.microsoft.com/office/drawing/2014/main" id="{2DF8B1C5-F4BD-169E-F832-7D76A4D33156}"/>
              </a:ext>
            </a:extLst>
          </p:cNvPr>
          <p:cNvSpPr/>
          <p:nvPr/>
        </p:nvSpPr>
        <p:spPr>
          <a:xfrm>
            <a:off x="1217050" y="1340768"/>
            <a:ext cx="883939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Poisoning</a:t>
            </a:r>
            <a:r>
              <a:rPr lang="zh-CN" altLang="en-US" sz="3200" dirty="0"/>
              <a:t> </a:t>
            </a:r>
            <a:r>
              <a:rPr lang="en-US" altLang="zh-CN" sz="3200" dirty="0" err="1"/>
              <a:t>Atttacks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Defenses</a:t>
            </a:r>
            <a:endParaRPr sz="3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53E4BF-EF75-5D31-FE40-548D70DB1857}"/>
              </a:ext>
            </a:extLst>
          </p:cNvPr>
          <p:cNvSpPr txBox="1"/>
          <p:nvPr/>
        </p:nvSpPr>
        <p:spPr>
          <a:xfrm>
            <a:off x="1991544" y="2333658"/>
            <a:ext cx="8964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Poisoning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Protection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Future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937566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3FABF-26D2-A15F-0C2E-DB58E874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样本级别触发器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6F2221-C915-4FAC-16F6-47CD2522AF89}"/>
              </a:ext>
            </a:extLst>
          </p:cNvPr>
          <p:cNvSpPr/>
          <p:nvPr/>
        </p:nvSpPr>
        <p:spPr>
          <a:xfrm>
            <a:off x="712428" y="6289575"/>
            <a:ext cx="8767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Li,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Yuezun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“Invisible backdoor attack with sample-specific triggers.” </a:t>
            </a:r>
            <a:r>
              <a:rPr lang="en-AU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ICCV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2021.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259CA5-EEBB-EE11-9264-CDBD60D7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0" y="1268760"/>
            <a:ext cx="11503902" cy="25451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040F50-4AEB-32A4-907B-36E042E5B472}"/>
              </a:ext>
            </a:extLst>
          </p:cNvPr>
          <p:cNvSpPr txBox="1"/>
          <p:nvPr/>
        </p:nvSpPr>
        <p:spPr>
          <a:xfrm>
            <a:off x="1240876" y="4490576"/>
            <a:ext cx="3294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嵌入类别相关的隐编码</a:t>
            </a:r>
            <a:endParaRPr kumimoji="1"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n"/>
            </a:pPr>
            <a:endParaRPr kumimoji="1"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每个样本的触发器都不同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EFABEC-E15E-C91B-0589-4A43610D1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90" y="4130565"/>
            <a:ext cx="4729464" cy="1688561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C9F491E-3189-8BFD-6C48-EA25889B4B77}"/>
              </a:ext>
            </a:extLst>
          </p:cNvPr>
          <p:cNvCxnSpPr>
            <a:cxnSpLocks/>
          </p:cNvCxnSpPr>
          <p:nvPr/>
        </p:nvCxnSpPr>
        <p:spPr>
          <a:xfrm>
            <a:off x="3808071" y="3507531"/>
            <a:ext cx="1134319" cy="8614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BD58463-69B3-3ACB-CADE-B5983DDE53F0}"/>
              </a:ext>
            </a:extLst>
          </p:cNvPr>
          <p:cNvSpPr txBox="1"/>
          <p:nvPr/>
        </p:nvSpPr>
        <p:spPr>
          <a:xfrm>
            <a:off x="9965803" y="4696203"/>
            <a:ext cx="1818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保证隐码既能融入也能分离</a:t>
            </a:r>
          </a:p>
        </p:txBody>
      </p:sp>
    </p:spTree>
    <p:extLst>
      <p:ext uri="{BB962C8B-B14F-4D97-AF65-F5344CB8AC3E}">
        <p14:creationId xmlns:p14="http://schemas.microsoft.com/office/powerpoint/2010/main" val="3470286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C2321-9E4D-E934-6122-B53F8FD4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动态攻击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449C6A-B8FB-CFF7-53E2-7B2C4F6496B0}"/>
              </a:ext>
            </a:extLst>
          </p:cNvPr>
          <p:cNvSpPr/>
          <p:nvPr/>
        </p:nvSpPr>
        <p:spPr>
          <a:xfrm>
            <a:off x="657366" y="6289575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Nguyen, Tuan Anh, and Anh Tran. “Input-aware dynamic backdoor attack.” </a:t>
            </a:r>
            <a:r>
              <a:rPr lang="en-AU" altLang="zh-CN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17CD44-43AA-B3A3-BDA6-5EDAFD74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96" y="1268760"/>
            <a:ext cx="9157607" cy="36889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1FBB22-D2BB-9F7D-FE15-9657F0E0E0F8}"/>
              </a:ext>
            </a:extLst>
          </p:cNvPr>
          <p:cNvSpPr txBox="1"/>
          <p:nvPr/>
        </p:nvSpPr>
        <p:spPr>
          <a:xfrm>
            <a:off x="3418229" y="5460985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使用生成器为每个后门样本生成一个特定的触发器</a:t>
            </a:r>
          </a:p>
        </p:txBody>
      </p:sp>
    </p:spTree>
    <p:extLst>
      <p:ext uri="{BB962C8B-B14F-4D97-AF65-F5344CB8AC3E}">
        <p14:creationId xmlns:p14="http://schemas.microsoft.com/office/powerpoint/2010/main" val="3662137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C2321-9E4D-E934-6122-B53F8FD4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攻击物体追踪模型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449C6A-B8FB-CFF7-53E2-7B2C4F6496B0}"/>
              </a:ext>
            </a:extLst>
          </p:cNvPr>
          <p:cNvSpPr/>
          <p:nvPr/>
        </p:nvSpPr>
        <p:spPr>
          <a:xfrm>
            <a:off x="729374" y="6289575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Yiming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"Few-Shot Backdoor Attacks on Visual Object Tracking." </a:t>
            </a:r>
            <a:r>
              <a:rPr lang="en-US" altLang="zh-CN" sz="1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202</a:t>
            </a:r>
            <a:r>
              <a:rPr lang="en-US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altLang="zh-C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1FBB22-D2BB-9F7D-FE15-9657F0E0E0F8}"/>
              </a:ext>
            </a:extLst>
          </p:cNvPr>
          <p:cNvSpPr txBox="1"/>
          <p:nvPr/>
        </p:nvSpPr>
        <p:spPr>
          <a:xfrm>
            <a:off x="1428379" y="5538402"/>
            <a:ext cx="9621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Visual object tracking (VOT):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基于第一针里物体信息，预测其在后续针的出现位置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39A723-1811-15C0-ACB9-18A7E86C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9" y="1319598"/>
            <a:ext cx="11520000" cy="1069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A25D75-C435-B72D-0E3D-E15FD9B5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414828"/>
            <a:ext cx="11520000" cy="1376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1D366A-702D-13EC-21D3-743D14188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827172"/>
            <a:ext cx="11520000" cy="14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3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84A16-C23B-48C1-84A5-E60EAAD1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Backdoor Attack (FSBA)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6A3CCF-8274-1FB0-08FD-B2D78F962FBD}"/>
              </a:ext>
            </a:extLst>
          </p:cNvPr>
          <p:cNvSpPr/>
          <p:nvPr/>
        </p:nvSpPr>
        <p:spPr>
          <a:xfrm>
            <a:off x="729374" y="6309320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Li,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Yiming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"Few-Shot Backdoor Attacks on Visual Object Tracking."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202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8EAEED-BE9A-D620-277F-CE9461E9B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6" b="24783"/>
          <a:stretch/>
        </p:blipFill>
        <p:spPr>
          <a:xfrm>
            <a:off x="1343472" y="1556792"/>
            <a:ext cx="9733843" cy="31683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404E32-F111-4F01-2273-B3A7412812C3}"/>
              </a:ext>
            </a:extLst>
          </p:cNvPr>
          <p:cNvSpPr txBox="1"/>
          <p:nvPr/>
        </p:nvSpPr>
        <p:spPr>
          <a:xfrm>
            <a:off x="2278066" y="5102436"/>
            <a:ext cx="8680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同时攻击模板和搜索区域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：添加后门噪声的样本在特征空间</a:t>
            </a:r>
            <a:r>
              <a:rPr kumimoji="1"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远离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干净样本</a:t>
            </a:r>
          </a:p>
        </p:txBody>
      </p:sp>
    </p:spTree>
    <p:extLst>
      <p:ext uri="{BB962C8B-B14F-4D97-AF65-F5344CB8AC3E}">
        <p14:creationId xmlns:p14="http://schemas.microsoft.com/office/powerpoint/2010/main" val="341636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09BFD-5CF2-08DD-E71F-AF77C1E0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Experiments:</a:t>
            </a:r>
            <a:r>
              <a:rPr kumimoji="1" lang="zh-CN" altLang="en-US" dirty="0"/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Physical-World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D91C9-B739-05A2-CF93-314A6CF6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124744"/>
            <a:ext cx="9490107" cy="50684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1E3DE4-083C-4EFE-28F6-1AF2B30BB4B0}"/>
              </a:ext>
            </a:extLst>
          </p:cNvPr>
          <p:cNvSpPr txBox="1"/>
          <p:nvPr/>
        </p:nvSpPr>
        <p:spPr>
          <a:xfrm>
            <a:off x="10401531" y="2132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追踪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iPad</a:t>
            </a:r>
            <a:endPara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45D79F-69B3-564E-E5EC-6722FC67648A}"/>
              </a:ext>
            </a:extLst>
          </p:cNvPr>
          <p:cNvSpPr txBox="1"/>
          <p:nvPr/>
        </p:nvSpPr>
        <p:spPr>
          <a:xfrm>
            <a:off x="10401530" y="4653136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追踪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Person</a:t>
            </a:r>
            <a:endPara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5027D9-FFD6-5FA8-9F89-5D1D49CB7958}"/>
              </a:ext>
            </a:extLst>
          </p:cNvPr>
          <p:cNvSpPr/>
          <p:nvPr/>
        </p:nvSpPr>
        <p:spPr>
          <a:xfrm>
            <a:off x="801382" y="6309320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Li,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Yiming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"Few-Shot Backdoor Attacks on Visual Object Tracking."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202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338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09BFD-5CF2-08DD-E71F-AF77C1E0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Understanding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FSBA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02BD7D-B823-9C37-E719-1C7FE08E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640" y="1340768"/>
            <a:ext cx="8566720" cy="30889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57A2D7-C589-BF5C-DD65-9A041B6EC599}"/>
              </a:ext>
            </a:extLst>
          </p:cNvPr>
          <p:cNvSpPr txBox="1"/>
          <p:nvPr/>
        </p:nvSpPr>
        <p:spPr>
          <a:xfrm>
            <a:off x="4320514" y="4864057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特征越不一样，攻击越有效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E56F1FD-9D26-72B9-9194-39A004C125C5}"/>
              </a:ext>
            </a:extLst>
          </p:cNvPr>
          <p:cNvSpPr/>
          <p:nvPr/>
        </p:nvSpPr>
        <p:spPr>
          <a:xfrm>
            <a:off x="767408" y="6289575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Li,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Yiming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"Few-Shot Backdoor Attacks on Visual Object Tracking."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202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6793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09BFD-5CF2-08DD-E71F-AF77C1E0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Understanding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FSBA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B1088F-5B74-43C9-00A1-B073D6A6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3" y="1412776"/>
            <a:ext cx="11271393" cy="35167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8EAE0B-3A07-4001-CC30-9806114B671F}"/>
              </a:ext>
            </a:extLst>
          </p:cNvPr>
          <p:cNvSpPr txBox="1"/>
          <p:nvPr/>
        </p:nvSpPr>
        <p:spPr>
          <a:xfrm>
            <a:off x="3161125" y="5451292"/>
            <a:ext cx="6326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Template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都能让关注区域消失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B1F746-367C-3B8F-4AE6-36945C69A8A2}"/>
              </a:ext>
            </a:extLst>
          </p:cNvPr>
          <p:cNvSpPr/>
          <p:nvPr/>
        </p:nvSpPr>
        <p:spPr>
          <a:xfrm>
            <a:off x="801382" y="6309320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Li,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Yiming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"Few-Shot Backdoor Attacks on Visual Object Tracking." 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ICLR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 202</a:t>
            </a:r>
            <a:r>
              <a:rPr lang="en-US" altLang="zh-CN" sz="1400" b="0" i="0" dirty="0">
                <a:effectLst/>
                <a:latin typeface="Arial" panose="020B0604020202020204" pitchFamily="34" charset="0"/>
              </a:rPr>
              <a:t>2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865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C2321-9E4D-E934-6122-B53F8FD4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攻击人群计数模型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449C6A-B8FB-CFF7-53E2-7B2C4F6496B0}"/>
              </a:ext>
            </a:extLst>
          </p:cNvPr>
          <p:cNvSpPr/>
          <p:nvPr/>
        </p:nvSpPr>
        <p:spPr>
          <a:xfrm>
            <a:off x="729374" y="6309320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Sun,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Yuhua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"Backdoor Attacks on Crowd Counting." ACM Multimedia. 2022.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1FBB22-D2BB-9F7D-FE15-9657F0E0E0F8}"/>
              </a:ext>
            </a:extLst>
          </p:cNvPr>
          <p:cNvSpPr txBox="1"/>
          <p:nvPr/>
        </p:nvSpPr>
        <p:spPr>
          <a:xfrm>
            <a:off x="4010237" y="4934808"/>
            <a:ext cx="4171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人群计数（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Crowd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Counting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计算一张图片里的人头数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是一个回归问题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 descr="density">
            <a:extLst>
              <a:ext uri="{FF2B5EF4-FFF2-40B4-BE49-F238E27FC236}">
                <a16:creationId xmlns:a16="http://schemas.microsoft.com/office/drawing/2014/main" id="{53F37B8F-F82A-1699-5F64-2FD03610D8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r="-2927" b="37890"/>
          <a:stretch/>
        </p:blipFill>
        <p:spPr>
          <a:xfrm>
            <a:off x="2183396" y="1124744"/>
            <a:ext cx="866366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78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C2321-9E4D-E934-6122-B53F8FD4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现有计数方法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449C6A-B8FB-CFF7-53E2-7B2C4F6496B0}"/>
              </a:ext>
            </a:extLst>
          </p:cNvPr>
          <p:cNvSpPr/>
          <p:nvPr/>
        </p:nvSpPr>
        <p:spPr>
          <a:xfrm>
            <a:off x="729374" y="6309320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Sun,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Yuhua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“Backdoor Attacks on Crowd Counting.” ACM Multimedia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2022.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C49BEC-B3DE-291C-643E-AF1718F55599}"/>
              </a:ext>
            </a:extLst>
          </p:cNvPr>
          <p:cNvSpPr txBox="1"/>
          <p:nvPr/>
        </p:nvSpPr>
        <p:spPr>
          <a:xfrm>
            <a:off x="747721" y="1048654"/>
            <a:ext cx="2230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charset="0"/>
              </a:rPr>
              <a:t>基于检测的：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6F5FA2-EDD2-DA79-F3A6-AB0E44F5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26" y="1570716"/>
            <a:ext cx="3703320" cy="194437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2311596-4E89-60AA-2BD6-B133913F3782}"/>
              </a:ext>
            </a:extLst>
          </p:cNvPr>
          <p:cNvGrpSpPr/>
          <p:nvPr/>
        </p:nvGrpSpPr>
        <p:grpSpPr>
          <a:xfrm>
            <a:off x="4871864" y="1584503"/>
            <a:ext cx="6705736" cy="4111442"/>
            <a:chOff x="7896" y="2414"/>
            <a:chExt cx="10850" cy="7769"/>
          </a:xfrm>
        </p:grpSpPr>
        <p:pic>
          <p:nvPicPr>
            <p:cNvPr id="10" name="图片 9" descr="congested1">
              <a:extLst>
                <a:ext uri="{FF2B5EF4-FFF2-40B4-BE49-F238E27FC236}">
                  <a16:creationId xmlns:a16="http://schemas.microsoft.com/office/drawing/2014/main" id="{96F87182-71F7-3506-42D2-7885EB45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6" y="2414"/>
              <a:ext cx="10850" cy="2358"/>
            </a:xfrm>
            <a:prstGeom prst="rect">
              <a:avLst/>
            </a:prstGeom>
          </p:spPr>
        </p:pic>
        <p:pic>
          <p:nvPicPr>
            <p:cNvPr id="11" name="图片 10" descr="congested2">
              <a:extLst>
                <a:ext uri="{FF2B5EF4-FFF2-40B4-BE49-F238E27FC236}">
                  <a16:creationId xmlns:a16="http://schemas.microsoft.com/office/drawing/2014/main" id="{AFA521C4-71A9-1018-D53D-599140B12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6" y="4989"/>
              <a:ext cx="10850" cy="2591"/>
            </a:xfrm>
            <a:prstGeom prst="rect">
              <a:avLst/>
            </a:prstGeom>
          </p:spPr>
        </p:pic>
        <p:pic>
          <p:nvPicPr>
            <p:cNvPr id="12" name="图片 11" descr="congested3">
              <a:extLst>
                <a:ext uri="{FF2B5EF4-FFF2-40B4-BE49-F238E27FC236}">
                  <a16:creationId xmlns:a16="http://schemas.microsoft.com/office/drawing/2014/main" id="{9E4480CE-7F90-A0DA-7A49-010E6BE6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6" y="7797"/>
              <a:ext cx="10850" cy="2387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BC97F59-AF9E-EC92-617A-DF2C68E5D735}"/>
              </a:ext>
            </a:extLst>
          </p:cNvPr>
          <p:cNvSpPr txBox="1"/>
          <p:nvPr/>
        </p:nvSpPr>
        <p:spPr>
          <a:xfrm>
            <a:off x="4869463" y="1070884"/>
            <a:ext cx="4396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charset="0"/>
              </a:rPr>
              <a:t>密度图回归：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4D8A18F-8E6D-339D-B59E-63596315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26" y="3626479"/>
            <a:ext cx="3703320" cy="20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48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4EBB1-292F-4D0D-0641-B780B31F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密度回归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763E4A-0937-C90D-875E-48621D0DF32F}"/>
              </a:ext>
            </a:extLst>
          </p:cNvPr>
          <p:cNvSpPr txBox="1"/>
          <p:nvPr/>
        </p:nvSpPr>
        <p:spPr>
          <a:xfrm>
            <a:off x="684457" y="1168747"/>
            <a:ext cx="1115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p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Generate the pseudo density map from point annotations by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Gaussian kernels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342900" indent="-342900">
              <a:buFont typeface="Wingdings" panose="05000000000000000000" charset="0"/>
              <a:buChar char="p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per-pixel supervision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(L2 loss) to train the model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B87576F-BE11-EB09-09F0-F18132947318}"/>
              </a:ext>
            </a:extLst>
          </p:cNvPr>
          <p:cNvGrpSpPr/>
          <p:nvPr/>
        </p:nvGrpSpPr>
        <p:grpSpPr>
          <a:xfrm>
            <a:off x="446967" y="2998817"/>
            <a:ext cx="11046460" cy="2878455"/>
            <a:chOff x="806" y="4215"/>
            <a:chExt cx="17396" cy="4533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34C41D5-0024-5114-DECC-BD9509E6AD89}"/>
                </a:ext>
              </a:extLst>
            </p:cNvPr>
            <p:cNvSpPr txBox="1"/>
            <p:nvPr/>
          </p:nvSpPr>
          <p:spPr>
            <a:xfrm>
              <a:off x="14690" y="8072"/>
              <a:ext cx="2705" cy="6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200">
                  <a:latin typeface="Times New Roman" panose="02020603050405020304" charset="0"/>
                  <a:cs typeface="Times New Roman" panose="02020603050405020304" charset="0"/>
                </a:rPr>
                <a:t>Ground Truth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1435B24-EA65-155B-7CF4-FE30A69A16B5}"/>
                </a:ext>
              </a:extLst>
            </p:cNvPr>
            <p:cNvGrpSpPr/>
            <p:nvPr/>
          </p:nvGrpSpPr>
          <p:grpSpPr>
            <a:xfrm>
              <a:off x="806" y="4215"/>
              <a:ext cx="17396" cy="3463"/>
              <a:chOff x="643" y="4114"/>
              <a:chExt cx="17396" cy="346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9418964-129C-1CBE-5B3C-84AC9B16C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4377"/>
              <a:stretch>
                <a:fillRect/>
              </a:stretch>
            </p:blipFill>
            <p:spPr>
              <a:xfrm>
                <a:off x="13719" y="4278"/>
                <a:ext cx="4320" cy="3299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3C8E3FAF-CE4D-FEC9-A626-B8C6A8DED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760" r="1760"/>
              <a:stretch>
                <a:fillRect/>
              </a:stretch>
            </p:blipFill>
            <p:spPr>
              <a:xfrm>
                <a:off x="7353" y="4114"/>
                <a:ext cx="4167" cy="3463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34FC0071-1F71-FF6C-F64C-18363BC4E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1108"/>
              <a:stretch>
                <a:fillRect/>
              </a:stretch>
            </p:blipFill>
            <p:spPr>
              <a:xfrm>
                <a:off x="643" y="4211"/>
                <a:ext cx="4461" cy="3366"/>
              </a:xfrm>
              <a:prstGeom prst="rect">
                <a:avLst/>
              </a:prstGeom>
            </p:spPr>
          </p:pic>
          <p:cxnSp>
            <p:nvCxnSpPr>
              <p:cNvPr id="15" name="直接箭头连接符 32">
                <a:extLst>
                  <a:ext uri="{FF2B5EF4-FFF2-40B4-BE49-F238E27FC236}">
                    <a16:creationId xmlns:a16="http://schemas.microsoft.com/office/drawing/2014/main" id="{D341DE1B-19C2-3E04-A418-A30A2EAEDA58}"/>
                  </a:ext>
                </a:extLst>
              </p:cNvPr>
              <p:cNvCxnSpPr/>
              <p:nvPr/>
            </p:nvCxnSpPr>
            <p:spPr>
              <a:xfrm flipH="1">
                <a:off x="11683" y="5801"/>
                <a:ext cx="1809" cy="25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33">
                <a:extLst>
                  <a:ext uri="{FF2B5EF4-FFF2-40B4-BE49-F238E27FC236}">
                    <a16:creationId xmlns:a16="http://schemas.microsoft.com/office/drawing/2014/main" id="{CE245738-3CB0-ABFA-9521-69600BE52DD0}"/>
                  </a:ext>
                </a:extLst>
              </p:cNvPr>
              <p:cNvCxnSpPr/>
              <p:nvPr/>
            </p:nvCxnSpPr>
            <p:spPr>
              <a:xfrm flipH="1">
                <a:off x="5324" y="5776"/>
                <a:ext cx="1809" cy="25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E8FBBC-FD32-4586-1F11-E2F58D730FAE}"/>
                </a:ext>
              </a:extLst>
            </p:cNvPr>
            <p:cNvSpPr txBox="1"/>
            <p:nvPr/>
          </p:nvSpPr>
          <p:spPr>
            <a:xfrm>
              <a:off x="5418" y="5322"/>
              <a:ext cx="209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Supervision </a:t>
              </a:r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BBAC90-AB21-E56B-D9E4-39EFDE4F6FA6}"/>
                </a:ext>
              </a:extLst>
            </p:cNvPr>
            <p:cNvSpPr txBox="1"/>
            <p:nvPr/>
          </p:nvSpPr>
          <p:spPr>
            <a:xfrm>
              <a:off x="924" y="8072"/>
              <a:ext cx="4343" cy="6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200">
                  <a:latin typeface="Times New Roman" panose="02020603050405020304" charset="0"/>
                  <a:cs typeface="Times New Roman" panose="02020603050405020304" charset="0"/>
                </a:rPr>
                <a:t>Predicted Density Map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54E2AC2-C5F9-EE97-CE08-C6B18547F753}"/>
                </a:ext>
              </a:extLst>
            </p:cNvPr>
            <p:cNvSpPr txBox="1"/>
            <p:nvPr/>
          </p:nvSpPr>
          <p:spPr>
            <a:xfrm>
              <a:off x="7429" y="8072"/>
              <a:ext cx="4343" cy="6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200">
                  <a:latin typeface="Times New Roman" panose="02020603050405020304" charset="0"/>
                  <a:cs typeface="Times New Roman" panose="02020603050405020304" charset="0"/>
                </a:rPr>
                <a:t>Predicted Density Map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6B3054F-D85D-E80A-8C7C-2185C167E850}"/>
                </a:ext>
              </a:extLst>
            </p:cNvPr>
            <p:cNvSpPr txBox="1"/>
            <p:nvPr/>
          </p:nvSpPr>
          <p:spPr>
            <a:xfrm>
              <a:off x="11513" y="5381"/>
              <a:ext cx="2738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Gaussian </a:t>
              </a:r>
            </a:p>
            <a:p>
              <a:pPr algn="ctr"/>
              <a:r>
                <a:rPr lang="en-US" altLang="zh-CN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kernels</a:t>
              </a:r>
              <a:endParaRPr lang="zh-CN" altLang="en-US"/>
            </a:p>
          </p:txBody>
        </p:sp>
      </p:grpSp>
      <p:pic>
        <p:nvPicPr>
          <p:cNvPr id="17" name="334E55B0-647D-440b-865C-3EC943EB4CBC-15" descr="wpsoffice">
            <a:extLst>
              <a:ext uri="{FF2B5EF4-FFF2-40B4-BE49-F238E27FC236}">
                <a16:creationId xmlns:a16="http://schemas.microsoft.com/office/drawing/2014/main" id="{B0B06DEC-A5C6-398A-8865-3318E44B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477" y="2024727"/>
            <a:ext cx="3590925" cy="7632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BE8A16-9664-3C07-CCDF-091A8F433D2F}"/>
              </a:ext>
            </a:extLst>
          </p:cNvPr>
          <p:cNvSpPr/>
          <p:nvPr/>
        </p:nvSpPr>
        <p:spPr>
          <a:xfrm>
            <a:off x="729374" y="6309320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Sun,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Yuhua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“Backdoor Attacks on Crowd Counting.” ACM Multimedia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2022.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805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CA2EB-8B4D-81AC-4A3F-DDB1A86C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Defenses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20C515-0EE7-40CB-C8B4-EB5B9B46F881}"/>
              </a:ext>
            </a:extLst>
          </p:cNvPr>
          <p:cNvSpPr txBox="1"/>
          <p:nvPr/>
        </p:nvSpPr>
        <p:spPr>
          <a:xfrm>
            <a:off x="1343472" y="1412776"/>
            <a:ext cx="8964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Brief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History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Backdoor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Backdoor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Attacks</a:t>
            </a:r>
          </a:p>
          <a:p>
            <a:pPr marL="571500" indent="-571500">
              <a:buFont typeface="Wingdings" pitchFamily="2" charset="2"/>
              <a:buChar char="p"/>
            </a:pPr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Backdoor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Defenses</a:t>
            </a:r>
          </a:p>
          <a:p>
            <a:endParaRPr kumimoji="1" lang="en-US" altLang="zh-CN" sz="2400" dirty="0"/>
          </a:p>
          <a:p>
            <a:pPr marL="571500" indent="-571500">
              <a:buFont typeface="Wingdings" pitchFamily="2" charset="2"/>
              <a:buChar char="p"/>
            </a:pPr>
            <a:r>
              <a:rPr kumimoji="1" lang="en-US" altLang="zh-CN" sz="2400" dirty="0"/>
              <a:t>Future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414827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CD12C-EF88-B05A-D6FD-2A0CC00F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密度图篡改后门攻击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C1034A-E1DA-98DD-A313-B5BA6C429E5D}"/>
              </a:ext>
            </a:extLst>
          </p:cNvPr>
          <p:cNvGrpSpPr/>
          <p:nvPr/>
        </p:nvGrpSpPr>
        <p:grpSpPr>
          <a:xfrm>
            <a:off x="1271464" y="2918724"/>
            <a:ext cx="4664101" cy="2879057"/>
            <a:chOff x="1073" y="6653"/>
            <a:chExt cx="5484" cy="25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20F4FDD-45AE-55D0-DC9A-026AF6FC54DC}"/>
                </a:ext>
              </a:extLst>
            </p:cNvPr>
            <p:cNvSpPr/>
            <p:nvPr/>
          </p:nvSpPr>
          <p:spPr>
            <a:xfrm>
              <a:off x="1447" y="6653"/>
              <a:ext cx="4786" cy="2509"/>
            </a:xfrm>
            <a:prstGeom prst="rect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2B16DE4-0CA0-FCE1-960C-C0C07DF279B5}"/>
                </a:ext>
              </a:extLst>
            </p:cNvPr>
            <p:cNvSpPr txBox="1"/>
            <p:nvPr/>
          </p:nvSpPr>
          <p:spPr>
            <a:xfrm>
              <a:off x="2136" y="7646"/>
              <a:ext cx="1587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0000"/>
                  </a:solidFill>
                  <a:latin typeface="Times New Roman Regular" panose="02020603050405020304" charset="0"/>
                  <a:ea typeface="宋体" panose="02010600030101010101" pitchFamily="2" charset="-122"/>
                  <a:cs typeface="Times New Roman Regular" panose="02020603050405020304" charset="0"/>
                </a:rPr>
                <a:t>＋</a:t>
              </a:r>
            </a:p>
          </p:txBody>
        </p:sp>
        <p:cxnSp>
          <p:nvCxnSpPr>
            <p:cNvPr id="7" name="直接箭头连接符 219">
              <a:extLst>
                <a:ext uri="{FF2B5EF4-FFF2-40B4-BE49-F238E27FC236}">
                  <a16:creationId xmlns:a16="http://schemas.microsoft.com/office/drawing/2014/main" id="{4B5F260D-3EBA-E97A-2817-8EBE1720BF81}"/>
                </a:ext>
              </a:extLst>
            </p:cNvPr>
            <p:cNvCxnSpPr/>
            <p:nvPr/>
          </p:nvCxnSpPr>
          <p:spPr>
            <a:xfrm>
              <a:off x="4297" y="7937"/>
              <a:ext cx="362" cy="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 descr="IMG_22">
              <a:extLst>
                <a:ext uri="{FF2B5EF4-FFF2-40B4-BE49-F238E27FC236}">
                  <a16:creationId xmlns:a16="http://schemas.microsoft.com/office/drawing/2014/main" id="{D6C7053E-A5F1-4F98-6874-C6CF0C186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7" t="2196" r="1667" b="2128"/>
            <a:stretch>
              <a:fillRect/>
            </a:stretch>
          </p:blipFill>
          <p:spPr>
            <a:xfrm>
              <a:off x="4713" y="7953"/>
              <a:ext cx="1199" cy="86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9" name="图片 8" descr="WechatIMG213">
              <a:extLst>
                <a:ext uri="{FF2B5EF4-FFF2-40B4-BE49-F238E27FC236}">
                  <a16:creationId xmlns:a16="http://schemas.microsoft.com/office/drawing/2014/main" id="{67CDC0D8-D2B3-1E13-0D78-C422338B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3" y="7084"/>
              <a:ext cx="1199" cy="86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76F73F0-DF81-3F1D-A96D-57EAB3481146}"/>
                </a:ext>
              </a:extLst>
            </p:cNvPr>
            <p:cNvSpPr txBox="1"/>
            <p:nvPr/>
          </p:nvSpPr>
          <p:spPr>
            <a:xfrm>
              <a:off x="4203" y="7077"/>
              <a:ext cx="1786" cy="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95.5725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221A6D7-8F93-DCB9-3DC2-882AE60D31A7}"/>
                </a:ext>
              </a:extLst>
            </p:cNvPr>
            <p:cNvSpPr txBox="1"/>
            <p:nvPr/>
          </p:nvSpPr>
          <p:spPr>
            <a:xfrm>
              <a:off x="2905" y="6953"/>
              <a:ext cx="1616" cy="7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DMBA</a:t>
              </a:r>
              <a:r>
                <a:rPr lang="en-US" altLang="zh-CN" b="1" i="1" baseline="30000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uFillTx/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 </a:t>
              </a:r>
              <a:r>
                <a:rPr lang="en-US" altLang="zh-CN" b="1" i="1" baseline="30000" dirty="0"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uFillTx/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-</a:t>
              </a:r>
            </a:p>
            <a:p>
              <a:pPr algn="ctr"/>
              <a:r>
                <a:rPr lang="en-US" sz="10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charset="0"/>
                  <a:ea typeface="DFXingShu SC2 W5" panose="03000509000000000000" charset="-122"/>
                  <a:cs typeface="Times New Roman" panose="02020603050405020304" charset="0"/>
                  <a:sym typeface="+mn-ea"/>
                </a:rPr>
                <a:t>α = 0.2</a:t>
              </a:r>
              <a:r>
                <a:rPr lang="en-US" altLang="zh-CN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Times New Roman Bold" panose="02020603050405020304" charset="0"/>
                  <a:cs typeface="Times New Roman Bold" panose="02020603050405020304" charset="0"/>
                  <a:sym typeface="+mn-ea"/>
                </a:rPr>
                <a:t> </a:t>
              </a:r>
            </a:p>
          </p:txBody>
        </p:sp>
        <p:pic>
          <p:nvPicPr>
            <p:cNvPr id="12" name="图片 11" descr="IMG_22_original">
              <a:extLst>
                <a:ext uri="{FF2B5EF4-FFF2-40B4-BE49-F238E27FC236}">
                  <a16:creationId xmlns:a16="http://schemas.microsoft.com/office/drawing/2014/main" id="{0B8BD10A-09B7-4E77-B12C-2F8565C5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15" t="2244" r="1503" b="2225"/>
            <a:stretch>
              <a:fillRect/>
            </a:stretch>
          </p:blipFill>
          <p:spPr>
            <a:xfrm>
              <a:off x="1607" y="7944"/>
              <a:ext cx="1210" cy="864"/>
            </a:xfrm>
            <a:prstGeom prst="rect">
              <a:avLst/>
            </a:prstGeom>
          </p:spPr>
        </p:pic>
        <p:pic>
          <p:nvPicPr>
            <p:cNvPr id="13" name="图片 12" descr="noise">
              <a:extLst>
                <a:ext uri="{FF2B5EF4-FFF2-40B4-BE49-F238E27FC236}">
                  <a16:creationId xmlns:a16="http://schemas.microsoft.com/office/drawing/2014/main" id="{0AE219D5-E5BE-B61A-651E-5F2E0EA8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8" y="7077"/>
              <a:ext cx="1209" cy="868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36A58E2-3FC5-36C0-DB9E-59D700172316}"/>
                </a:ext>
              </a:extLst>
            </p:cNvPr>
            <p:cNvSpPr txBox="1"/>
            <p:nvPr/>
          </p:nvSpPr>
          <p:spPr>
            <a:xfrm>
              <a:off x="1304" y="7077"/>
              <a:ext cx="1601" cy="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494.6700</a:t>
              </a:r>
              <a:endParaRPr sz="800">
                <a:solidFill>
                  <a:srgbClr val="FF0000"/>
                </a:solidFill>
                <a:latin typeface="Times New Roman Regular" panose="02020603050405020304" charset="0"/>
                <a:ea typeface="华康行书体W5" panose="03000509000000000000" charset="-122"/>
                <a:cs typeface="Times New Roman Regular" panose="0202060305040502030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41ADB29-4ECF-01A2-5D00-8886767A3F86}"/>
                </a:ext>
              </a:extLst>
            </p:cNvPr>
            <p:cNvSpPr txBox="1"/>
            <p:nvPr/>
          </p:nvSpPr>
          <p:spPr>
            <a:xfrm>
              <a:off x="2871" y="8738"/>
              <a:ext cx="1787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Trigger</a:t>
              </a:r>
              <a:r>
                <a:rPr lang="en-US" altLang="zh-CN" sz="1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Times New Roman Bold Italic" panose="02020603050405020304" charset="0"/>
                </a:rPr>
                <a:t>×</a:t>
              </a:r>
              <a:r>
                <a:rPr lang="en-US" altLang="zh-CN" sz="1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0.3 </a:t>
              </a:r>
            </a:p>
          </p:txBody>
        </p:sp>
        <p:pic>
          <p:nvPicPr>
            <p:cNvPr id="16" name="图片 15" descr="rain2">
              <a:extLst>
                <a:ext uri="{FF2B5EF4-FFF2-40B4-BE49-F238E27FC236}">
                  <a16:creationId xmlns:a16="http://schemas.microsoft.com/office/drawing/2014/main" id="{13EBD00A-7A44-F8A4-9109-78C0C4D16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2" y="7937"/>
              <a:ext cx="1209" cy="867"/>
            </a:xfrm>
            <a:prstGeom prst="rect">
              <a:avLst/>
            </a:prstGeom>
          </p:spPr>
        </p:pic>
        <p:pic>
          <p:nvPicPr>
            <p:cNvPr id="17" name="图片 316" descr="19970280">
              <a:extLst>
                <a:ext uri="{FF2B5EF4-FFF2-40B4-BE49-F238E27FC236}">
                  <a16:creationId xmlns:a16="http://schemas.microsoft.com/office/drawing/2014/main" id="{4EB30A2F-A71D-0DC5-3E13-8EB65F7F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8" y="8557"/>
              <a:ext cx="234" cy="25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77B043C-CB3D-6CB4-DE84-C368944AF027}"/>
                </a:ext>
              </a:extLst>
            </p:cNvPr>
            <p:cNvSpPr txBox="1"/>
            <p:nvPr/>
          </p:nvSpPr>
          <p:spPr>
            <a:xfrm>
              <a:off x="1145" y="8824"/>
              <a:ext cx="2354" cy="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Clean Image</a:t>
              </a:r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Times New Roman Bold Italic" panose="02020603050405020304" charset="0"/>
                </a:rPr>
                <a:t>×</a:t>
              </a:r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0.7</a:t>
              </a:r>
              <a:r>
                <a:rPr lang="en-US" altLang="zh-CN" sz="9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 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6A7F082-2DAE-143C-867A-346D3BBF26CD}"/>
                </a:ext>
              </a:extLst>
            </p:cNvPr>
            <p:cNvSpPr txBox="1"/>
            <p:nvPr/>
          </p:nvSpPr>
          <p:spPr>
            <a:xfrm>
              <a:off x="1073" y="6733"/>
              <a:ext cx="2354" cy="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Density Map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2B09A58-4B73-BFA0-D4B5-65EB01CA10EA}"/>
                </a:ext>
              </a:extLst>
            </p:cNvPr>
            <p:cNvSpPr txBox="1"/>
            <p:nvPr/>
          </p:nvSpPr>
          <p:spPr>
            <a:xfrm>
              <a:off x="4135" y="8824"/>
              <a:ext cx="2354" cy="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Poisoned Image</a:t>
              </a:r>
              <a:endParaRPr lang="en-US" altLang="zh-CN" sz="9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Bold Italic" panose="02020603050405020304" charset="0"/>
                <a:cs typeface="Times New Roman Bold Italic" panose="0202060305040502030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C6DF146-51D4-40F4-1C67-3FEA10A5AF94}"/>
                </a:ext>
              </a:extLst>
            </p:cNvPr>
            <p:cNvSpPr txBox="1"/>
            <p:nvPr/>
          </p:nvSpPr>
          <p:spPr>
            <a:xfrm>
              <a:off x="4203" y="6733"/>
              <a:ext cx="2354" cy="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Altered Density Map</a:t>
              </a:r>
              <a:endParaRPr lang="en-US" altLang="zh-CN" sz="9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Bold Italic" panose="02020603050405020304" charset="0"/>
                <a:cs typeface="Times New Roman Bold Italic" panose="0202060305040502030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3508C20-88D5-9F7B-F9F7-F7E69DB13AA8}"/>
              </a:ext>
            </a:extLst>
          </p:cNvPr>
          <p:cNvGrpSpPr/>
          <p:nvPr/>
        </p:nvGrpSpPr>
        <p:grpSpPr>
          <a:xfrm>
            <a:off x="6540154" y="2918725"/>
            <a:ext cx="4680520" cy="2879056"/>
            <a:chOff x="3893" y="7358"/>
            <a:chExt cx="5483" cy="247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7D557EC-89BE-74CD-F4EC-313FEDBE9863}"/>
                </a:ext>
              </a:extLst>
            </p:cNvPr>
            <p:cNvSpPr/>
            <p:nvPr/>
          </p:nvSpPr>
          <p:spPr>
            <a:xfrm>
              <a:off x="4372" y="7373"/>
              <a:ext cx="4786" cy="2456"/>
            </a:xfrm>
            <a:prstGeom prst="rect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57E942E-DB21-265A-4141-61DC90CF8330}"/>
                </a:ext>
              </a:extLst>
            </p:cNvPr>
            <p:cNvSpPr txBox="1"/>
            <p:nvPr/>
          </p:nvSpPr>
          <p:spPr>
            <a:xfrm>
              <a:off x="4995" y="8288"/>
              <a:ext cx="1587" cy="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0000"/>
                  </a:solidFill>
                  <a:latin typeface="Times New Roman Regular" panose="02020603050405020304" charset="0"/>
                  <a:ea typeface="宋体" panose="02010600030101010101" pitchFamily="2" charset="-122"/>
                  <a:cs typeface="Times New Roman Regular" panose="02020603050405020304" charset="0"/>
                </a:rPr>
                <a:t>＋</a:t>
              </a:r>
            </a:p>
          </p:txBody>
        </p:sp>
        <p:cxnSp>
          <p:nvCxnSpPr>
            <p:cNvPr id="25" name="直接箭头连接符 325">
              <a:extLst>
                <a:ext uri="{FF2B5EF4-FFF2-40B4-BE49-F238E27FC236}">
                  <a16:creationId xmlns:a16="http://schemas.microsoft.com/office/drawing/2014/main" id="{381A4881-7592-1249-66A9-98C5CD7142AE}"/>
                </a:ext>
              </a:extLst>
            </p:cNvPr>
            <p:cNvCxnSpPr/>
            <p:nvPr/>
          </p:nvCxnSpPr>
          <p:spPr>
            <a:xfrm>
              <a:off x="7155" y="8579"/>
              <a:ext cx="362" cy="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 descr="IMG_22">
              <a:extLst>
                <a:ext uri="{FF2B5EF4-FFF2-40B4-BE49-F238E27FC236}">
                  <a16:creationId xmlns:a16="http://schemas.microsoft.com/office/drawing/2014/main" id="{6D60E437-E2C4-8912-AA3D-43608DD6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7" t="2196" r="1667" b="2128"/>
            <a:stretch>
              <a:fillRect/>
            </a:stretch>
          </p:blipFill>
          <p:spPr>
            <a:xfrm>
              <a:off x="7572" y="8595"/>
              <a:ext cx="1199" cy="86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7" name="图片 26" descr="WechatIMG213">
              <a:extLst>
                <a:ext uri="{FF2B5EF4-FFF2-40B4-BE49-F238E27FC236}">
                  <a16:creationId xmlns:a16="http://schemas.microsoft.com/office/drawing/2014/main" id="{F574D3F6-CD2D-8057-58F0-98563B3E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2" y="7726"/>
              <a:ext cx="1199" cy="86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F25C72-5B80-1663-52DD-1B7FC4979157}"/>
                </a:ext>
              </a:extLst>
            </p:cNvPr>
            <p:cNvSpPr txBox="1"/>
            <p:nvPr/>
          </p:nvSpPr>
          <p:spPr>
            <a:xfrm>
              <a:off x="7155" y="7595"/>
              <a:ext cx="1786" cy="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989.3400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B1ADDFA-55BF-30EC-0C82-2E895B442232}"/>
                </a:ext>
              </a:extLst>
            </p:cNvPr>
            <p:cNvSpPr txBox="1"/>
            <p:nvPr/>
          </p:nvSpPr>
          <p:spPr>
            <a:xfrm>
              <a:off x="3893" y="7360"/>
              <a:ext cx="2354" cy="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Density Map</a:t>
              </a:r>
              <a:endParaRPr lang="en-US" altLang="zh-CN" sz="900" b="1">
                <a:solidFill>
                  <a:schemeClr val="accent3"/>
                </a:solidFill>
                <a:effectLst/>
                <a:latin typeface="Times New Roman Bold Italic" panose="02020603050405020304" charset="0"/>
                <a:cs typeface="Times New Roman Bold Italic" panose="0202060305040502030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4A86701-8B4F-59A3-54F0-DC148F2C0343}"/>
                </a:ext>
              </a:extLst>
            </p:cNvPr>
            <p:cNvSpPr txBox="1"/>
            <p:nvPr/>
          </p:nvSpPr>
          <p:spPr>
            <a:xfrm>
              <a:off x="5742" y="7752"/>
              <a:ext cx="1776" cy="9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DMBA</a:t>
              </a:r>
              <a:r>
                <a:rPr lang="en-US" altLang="zh-CN" b="1" i="1" baseline="30000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uFillTx/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 +</a:t>
              </a:r>
              <a:endParaRPr lang="en-US" altLang="zh-CN" b="1" i="1" baseline="30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FillTx/>
                <a:latin typeface="Times New Roman Bold Italic" panose="02020603050405020304" charset="0"/>
                <a:cs typeface="Times New Roman Bold Italic" panose="02020603050405020304" charset="0"/>
                <a:sym typeface="+mn-ea"/>
              </a:endParaRPr>
            </a:p>
            <a:p>
              <a:pPr algn="ctr"/>
              <a:r>
                <a:rPr lang="en-US" sz="10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charset="0"/>
                  <a:ea typeface="DFXingShu SC2 W5" panose="03000509000000000000" charset="-122"/>
                  <a:cs typeface="Times New Roman" panose="02020603050405020304" charset="0"/>
                  <a:sym typeface="+mn-ea"/>
                </a:rPr>
                <a:t>α = 2.0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ea typeface="DFXingShu SC2 W5" panose="03000509000000000000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Times New Roman Bold" panose="02020603050405020304" charset="0"/>
                  <a:cs typeface="Times New Roman Bold" panose="02020603050405020304" charset="0"/>
                  <a:sym typeface="+mn-ea"/>
                </a:rPr>
                <a:t> </a:t>
              </a:r>
            </a:p>
          </p:txBody>
        </p:sp>
        <p:pic>
          <p:nvPicPr>
            <p:cNvPr id="31" name="图片 30" descr="IMG_22_original">
              <a:extLst>
                <a:ext uri="{FF2B5EF4-FFF2-40B4-BE49-F238E27FC236}">
                  <a16:creationId xmlns:a16="http://schemas.microsoft.com/office/drawing/2014/main" id="{F1B3E2AA-EE17-74CF-13C0-63A56F079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15" t="2244" r="1503" b="2225"/>
            <a:stretch>
              <a:fillRect/>
            </a:stretch>
          </p:blipFill>
          <p:spPr>
            <a:xfrm>
              <a:off x="4465" y="8586"/>
              <a:ext cx="1210" cy="864"/>
            </a:xfrm>
            <a:prstGeom prst="rect">
              <a:avLst/>
            </a:prstGeom>
          </p:spPr>
        </p:pic>
        <p:pic>
          <p:nvPicPr>
            <p:cNvPr id="32" name="图片 31" descr="noise">
              <a:extLst>
                <a:ext uri="{FF2B5EF4-FFF2-40B4-BE49-F238E27FC236}">
                  <a16:creationId xmlns:a16="http://schemas.microsoft.com/office/drawing/2014/main" id="{1BEB56D2-BEEB-E317-5EEE-973E4887E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6" y="7719"/>
              <a:ext cx="1209" cy="868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1C521C3-4C91-1DDD-B92B-8B8FBCC71174}"/>
                </a:ext>
              </a:extLst>
            </p:cNvPr>
            <p:cNvSpPr txBox="1"/>
            <p:nvPr/>
          </p:nvSpPr>
          <p:spPr>
            <a:xfrm>
              <a:off x="5675" y="9424"/>
              <a:ext cx="1787" cy="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Trigger</a:t>
              </a:r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Times New Roman Bold Italic" panose="02020603050405020304" charset="0"/>
                </a:rPr>
                <a:t>×</a:t>
              </a:r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0.3 </a:t>
              </a:r>
            </a:p>
          </p:txBody>
        </p:sp>
        <p:pic>
          <p:nvPicPr>
            <p:cNvPr id="34" name="图片 33" descr="rain2">
              <a:extLst>
                <a:ext uri="{FF2B5EF4-FFF2-40B4-BE49-F238E27FC236}">
                  <a16:creationId xmlns:a16="http://schemas.microsoft.com/office/drawing/2014/main" id="{63F474C2-E9BB-97A3-7DA9-F02D1510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0" y="8579"/>
              <a:ext cx="1209" cy="867"/>
            </a:xfrm>
            <a:prstGeom prst="rect">
              <a:avLst/>
            </a:prstGeom>
          </p:spPr>
        </p:pic>
        <p:pic>
          <p:nvPicPr>
            <p:cNvPr id="35" name="图片 335" descr="19970280">
              <a:extLst>
                <a:ext uri="{FF2B5EF4-FFF2-40B4-BE49-F238E27FC236}">
                  <a16:creationId xmlns:a16="http://schemas.microsoft.com/office/drawing/2014/main" id="{F8489699-F648-D6BF-495B-F2054DFB0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37" y="9199"/>
              <a:ext cx="234" cy="259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AB74BC4-F1C3-8F7D-D375-36E01D3CA9B5}"/>
                </a:ext>
              </a:extLst>
            </p:cNvPr>
            <p:cNvSpPr txBox="1"/>
            <p:nvPr/>
          </p:nvSpPr>
          <p:spPr>
            <a:xfrm>
              <a:off x="7164" y="7358"/>
              <a:ext cx="2067" cy="2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Altered Density Map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2DB81D2-CE56-8BD5-9A72-428AAB916D37}"/>
                </a:ext>
              </a:extLst>
            </p:cNvPr>
            <p:cNvSpPr txBox="1"/>
            <p:nvPr/>
          </p:nvSpPr>
          <p:spPr>
            <a:xfrm>
              <a:off x="3960" y="9424"/>
              <a:ext cx="2354" cy="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Clean Image×0.7</a:t>
              </a:r>
              <a:r>
                <a:rPr lang="en-US" altLang="zh-CN" sz="800">
                  <a:solidFill>
                    <a:schemeClr val="accent3"/>
                  </a:solidFill>
                  <a:effectLst/>
                  <a:latin typeface="Times New Roman Bold Italic" panose="02020603050405020304" charset="0"/>
                  <a:cs typeface="Times New Roman Bold Italic" panose="02020603050405020304" charset="0"/>
                </a:rPr>
                <a:t> 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75647F3-3ADD-812B-25D1-6CA69AACC5A0}"/>
                </a:ext>
              </a:extLst>
            </p:cNvPr>
            <p:cNvSpPr txBox="1"/>
            <p:nvPr/>
          </p:nvSpPr>
          <p:spPr>
            <a:xfrm>
              <a:off x="7022" y="9424"/>
              <a:ext cx="2354" cy="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Poisoned Image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C900E05-AC9B-8356-3D15-BED25042F609}"/>
                </a:ext>
              </a:extLst>
            </p:cNvPr>
            <p:cNvSpPr txBox="1"/>
            <p:nvPr/>
          </p:nvSpPr>
          <p:spPr>
            <a:xfrm>
              <a:off x="4206" y="7625"/>
              <a:ext cx="1601" cy="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494.6700</a:t>
              </a:r>
              <a:endParaRPr sz="800" dirty="0">
                <a:solidFill>
                  <a:srgbClr val="FF0000"/>
                </a:solidFill>
                <a:latin typeface="Times New Roman Regular" panose="02020603050405020304" charset="0"/>
                <a:ea typeface="华康行书体W5" panose="03000509000000000000" charset="-122"/>
                <a:cs typeface="Times New Roman Regular" panose="02020603050405020304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0573F1B-F772-C40C-A641-97A7E1E81696}"/>
              </a:ext>
            </a:extLst>
          </p:cNvPr>
          <p:cNvSpPr txBox="1"/>
          <p:nvPr/>
        </p:nvSpPr>
        <p:spPr>
          <a:xfrm>
            <a:off x="2717250" y="1179909"/>
            <a:ext cx="6320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主要想法：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通过添加触发器和修改密度图来安插后门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通过触发器操控模型生成任意大小的密度图预测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关键在于如何精准控制计数改变的大小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05B256-0A0D-A575-8872-9F5163C66E8E}"/>
              </a:ext>
            </a:extLst>
          </p:cNvPr>
          <p:cNvSpPr/>
          <p:nvPr/>
        </p:nvSpPr>
        <p:spPr>
          <a:xfrm>
            <a:off x="585358" y="6309320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Sun,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Yuhua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“Backdoor Attacks on Crowd Counting.” ACM Multimedia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2022.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37569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19A8-9F04-1477-EACF-B5E1E945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DMBA-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DMBA+</a:t>
            </a:r>
            <a:r>
              <a:rPr kumimoji="1" lang="zh-CN" altLang="en-US" dirty="0"/>
              <a:t>攻击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937FD1-9DED-1DBE-EC8A-F670EF0101C8}"/>
              </a:ext>
            </a:extLst>
          </p:cNvPr>
          <p:cNvGrpSpPr/>
          <p:nvPr/>
        </p:nvGrpSpPr>
        <p:grpSpPr>
          <a:xfrm>
            <a:off x="1299686" y="1268760"/>
            <a:ext cx="9592627" cy="4536504"/>
            <a:chOff x="2506" y="2359"/>
            <a:chExt cx="14780" cy="654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65E0116-7217-B38A-DE80-65C61D7BDE49}"/>
                </a:ext>
              </a:extLst>
            </p:cNvPr>
            <p:cNvSpPr/>
            <p:nvPr/>
          </p:nvSpPr>
          <p:spPr>
            <a:xfrm>
              <a:off x="4912" y="2359"/>
              <a:ext cx="4394" cy="2085"/>
            </a:xfrm>
            <a:prstGeom prst="rect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83C9607-DF13-63B5-3C9E-5D185D751E1B}"/>
                </a:ext>
              </a:extLst>
            </p:cNvPr>
            <p:cNvSpPr/>
            <p:nvPr/>
          </p:nvSpPr>
          <p:spPr>
            <a:xfrm>
              <a:off x="2506" y="4707"/>
              <a:ext cx="2290" cy="2145"/>
            </a:xfrm>
            <a:prstGeom prst="rect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IMG_22_original">
              <a:extLst>
                <a:ext uri="{FF2B5EF4-FFF2-40B4-BE49-F238E27FC236}">
                  <a16:creationId xmlns:a16="http://schemas.microsoft.com/office/drawing/2014/main" id="{13646D19-2DDF-8918-7FC5-993F154F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15" t="2244" r="1503" b="2225"/>
            <a:stretch>
              <a:fillRect/>
            </a:stretch>
          </p:blipFill>
          <p:spPr>
            <a:xfrm>
              <a:off x="2529" y="4730"/>
              <a:ext cx="1111" cy="718"/>
            </a:xfrm>
            <a:prstGeom prst="rect">
              <a:avLst/>
            </a:prstGeom>
          </p:spPr>
        </p:pic>
        <p:pic>
          <p:nvPicPr>
            <p:cNvPr id="8" name="图片 7" descr="noise">
              <a:extLst>
                <a:ext uri="{FF2B5EF4-FFF2-40B4-BE49-F238E27FC236}">
                  <a16:creationId xmlns:a16="http://schemas.microsoft.com/office/drawing/2014/main" id="{292FCA41-4DA1-34E2-CB6F-6564C321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" y="4727"/>
              <a:ext cx="1110" cy="721"/>
            </a:xfrm>
            <a:prstGeom prst="rect">
              <a:avLst/>
            </a:prstGeom>
          </p:spPr>
        </p:pic>
        <p:pic>
          <p:nvPicPr>
            <p:cNvPr id="9" name="图片 8" descr="IMG_36">
              <a:extLst>
                <a:ext uri="{FF2B5EF4-FFF2-40B4-BE49-F238E27FC236}">
                  <a16:creationId xmlns:a16="http://schemas.microsoft.com/office/drawing/2014/main" id="{F36ADCB0-5375-8294-4B6C-86682C1D7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9" y="5491"/>
              <a:ext cx="1115" cy="627"/>
            </a:xfrm>
            <a:prstGeom prst="rect">
              <a:avLst/>
            </a:prstGeom>
          </p:spPr>
        </p:pic>
        <p:pic>
          <p:nvPicPr>
            <p:cNvPr id="10" name="图片 9" descr="output">
              <a:extLst>
                <a:ext uri="{FF2B5EF4-FFF2-40B4-BE49-F238E27FC236}">
                  <a16:creationId xmlns:a16="http://schemas.microsoft.com/office/drawing/2014/main" id="{8F7DDAE3-5AE6-D7C9-29EB-D102B17E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9" y="5492"/>
              <a:ext cx="1091" cy="62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FEA1643-B7D7-6334-C3B7-40D68D323213}"/>
                </a:ext>
              </a:extLst>
            </p:cNvPr>
            <p:cNvSpPr txBox="1"/>
            <p:nvPr/>
          </p:nvSpPr>
          <p:spPr>
            <a:xfrm>
              <a:off x="3442" y="4627"/>
              <a:ext cx="1470" cy="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494.6700</a:t>
              </a:r>
              <a:endParaRPr sz="800">
                <a:solidFill>
                  <a:srgbClr val="FF0000"/>
                </a:solidFill>
                <a:latin typeface="Times New Roman Regular" panose="02020603050405020304" charset="0"/>
                <a:ea typeface="华康行书体W5" panose="03000509000000000000" charset="-122"/>
                <a:cs typeface="Times New Roman Regular" panose="0202060305040502030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F61F3A-61BF-D548-83A6-D4D41FF3CDEA}"/>
                </a:ext>
              </a:extLst>
            </p:cNvPr>
            <p:cNvSpPr txBox="1"/>
            <p:nvPr/>
          </p:nvSpPr>
          <p:spPr>
            <a:xfrm>
              <a:off x="3442" y="5389"/>
              <a:ext cx="1470" cy="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142.3633</a:t>
              </a:r>
            </a:p>
          </p:txBody>
        </p:sp>
        <p:pic>
          <p:nvPicPr>
            <p:cNvPr id="13" name="图片 12" descr="IMG_69">
              <a:extLst>
                <a:ext uri="{FF2B5EF4-FFF2-40B4-BE49-F238E27FC236}">
                  <a16:creationId xmlns:a16="http://schemas.microsoft.com/office/drawing/2014/main" id="{126C9D0C-6747-442E-2222-347963F5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9" y="6164"/>
              <a:ext cx="1115" cy="658"/>
            </a:xfrm>
            <a:prstGeom prst="rect">
              <a:avLst/>
            </a:prstGeom>
          </p:spPr>
        </p:pic>
        <p:pic>
          <p:nvPicPr>
            <p:cNvPr id="14" name="图片 13" descr="output">
              <a:extLst>
                <a:ext uri="{FF2B5EF4-FFF2-40B4-BE49-F238E27FC236}">
                  <a16:creationId xmlns:a16="http://schemas.microsoft.com/office/drawing/2014/main" id="{CF260B65-552D-1288-5F3A-E5096A7DC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94" b="1515"/>
            <a:stretch>
              <a:fillRect/>
            </a:stretch>
          </p:blipFill>
          <p:spPr>
            <a:xfrm>
              <a:off x="3669" y="6164"/>
              <a:ext cx="1091" cy="65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8369E68-76AB-F683-9985-E5B29AC4CBBE}"/>
                </a:ext>
              </a:extLst>
            </p:cNvPr>
            <p:cNvSpPr txBox="1"/>
            <p:nvPr/>
          </p:nvSpPr>
          <p:spPr>
            <a:xfrm>
              <a:off x="3442" y="6074"/>
              <a:ext cx="1470" cy="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  <a:sym typeface="+mn-ea"/>
                </a:rPr>
                <a:t>361.3056</a:t>
              </a:r>
              <a:endParaRPr lang="zh-CN" altLang="en-US" sz="800">
                <a:solidFill>
                  <a:srgbClr val="FF0000"/>
                </a:solidFill>
                <a:latin typeface="Times New Roman Regular" panose="02020603050405020304" charset="0"/>
                <a:ea typeface="华康行书体W5" panose="03000509000000000000" charset="-122"/>
                <a:cs typeface="Times New Roman Regular" panose="02020603050405020304" charset="0"/>
                <a:sym typeface="+mn-ea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C93E7B9-2BA6-5379-5FF4-B36F339A5A5F}"/>
                </a:ext>
              </a:extLst>
            </p:cNvPr>
            <p:cNvSpPr txBox="1"/>
            <p:nvPr/>
          </p:nvSpPr>
          <p:spPr>
            <a:xfrm>
              <a:off x="4636" y="4115"/>
              <a:ext cx="2161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Clean Image</a:t>
              </a:r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Times New Roman Bold Italic" panose="02020603050405020304" charset="0"/>
                </a:rPr>
                <a:t>×</a:t>
              </a:r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0.7</a:t>
              </a:r>
              <a:r>
                <a:rPr lang="en-US" altLang="zh-CN" sz="9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 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AF382BA-8C2A-7C7D-073F-DCDD4D3BED7C}"/>
                </a:ext>
              </a:extLst>
            </p:cNvPr>
            <p:cNvSpPr txBox="1"/>
            <p:nvPr/>
          </p:nvSpPr>
          <p:spPr>
            <a:xfrm>
              <a:off x="5545" y="3184"/>
              <a:ext cx="1457" cy="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0000"/>
                  </a:solidFill>
                  <a:latin typeface="Times New Roman Regular" panose="02020603050405020304" charset="0"/>
                  <a:ea typeface="宋体" panose="02010600030101010101" pitchFamily="2" charset="-122"/>
                  <a:cs typeface="Times New Roman Regular" panose="02020603050405020304" charset="0"/>
                </a:rPr>
                <a:t>＋</a:t>
              </a:r>
            </a:p>
          </p:txBody>
        </p:sp>
        <p:cxnSp>
          <p:nvCxnSpPr>
            <p:cNvPr id="18" name="直接箭头连接符 38">
              <a:extLst>
                <a:ext uri="{FF2B5EF4-FFF2-40B4-BE49-F238E27FC236}">
                  <a16:creationId xmlns:a16="http://schemas.microsoft.com/office/drawing/2014/main" id="{2AD02EFE-DECD-A205-3AEE-0F484D9ACD4C}"/>
                </a:ext>
              </a:extLst>
            </p:cNvPr>
            <p:cNvCxnSpPr/>
            <p:nvPr/>
          </p:nvCxnSpPr>
          <p:spPr>
            <a:xfrm>
              <a:off x="7529" y="3426"/>
              <a:ext cx="332" cy="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 descr="IMG_22">
              <a:extLst>
                <a:ext uri="{FF2B5EF4-FFF2-40B4-BE49-F238E27FC236}">
                  <a16:creationId xmlns:a16="http://schemas.microsoft.com/office/drawing/2014/main" id="{C7967767-0821-3A44-47A5-1F5B4AD0F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77" t="2196" r="1667" b="2128"/>
            <a:stretch>
              <a:fillRect/>
            </a:stretch>
          </p:blipFill>
          <p:spPr>
            <a:xfrm>
              <a:off x="7911" y="3439"/>
              <a:ext cx="1101" cy="71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0" name="图片 19" descr="WechatIMG213">
              <a:extLst>
                <a:ext uri="{FF2B5EF4-FFF2-40B4-BE49-F238E27FC236}">
                  <a16:creationId xmlns:a16="http://schemas.microsoft.com/office/drawing/2014/main" id="{543682F9-4961-E17A-7D48-9DF59D068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11" y="2717"/>
              <a:ext cx="1101" cy="71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DF029F-6BB8-6172-0864-10FC30D58E0D}"/>
                </a:ext>
              </a:extLst>
            </p:cNvPr>
            <p:cNvSpPr txBox="1"/>
            <p:nvPr/>
          </p:nvSpPr>
          <p:spPr>
            <a:xfrm>
              <a:off x="7529" y="2608"/>
              <a:ext cx="1640" cy="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95.5725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3D17F2-B9A9-55E1-FCF9-77DE515EE1F6}"/>
                </a:ext>
              </a:extLst>
            </p:cNvPr>
            <p:cNvSpPr txBox="1"/>
            <p:nvPr/>
          </p:nvSpPr>
          <p:spPr>
            <a:xfrm>
              <a:off x="4570" y="2377"/>
              <a:ext cx="2161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Density Map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819C219-4659-5123-BE73-E4D95CE644CD}"/>
                </a:ext>
              </a:extLst>
            </p:cNvPr>
            <p:cNvSpPr txBox="1"/>
            <p:nvPr/>
          </p:nvSpPr>
          <p:spPr>
            <a:xfrm>
              <a:off x="6251" y="2608"/>
              <a:ext cx="1484" cy="84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b="1" i="1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DMBA</a:t>
              </a:r>
              <a:r>
                <a:rPr lang="en-US" altLang="zh-CN" b="1" i="1" baseline="3000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uFillTx/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 </a:t>
              </a:r>
              <a:r>
                <a:rPr lang="en-US" altLang="zh-CN" b="1" i="1" baseline="30000"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uFillTx/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-</a:t>
              </a:r>
            </a:p>
            <a:p>
              <a:pPr algn="ctr"/>
              <a:r>
                <a:rPr lang="en-US" sz="1000">
                  <a:solidFill>
                    <a:schemeClr val="bg2">
                      <a:lumMod val="25000"/>
                    </a:schemeClr>
                  </a:solidFill>
                  <a:latin typeface="Times New Roman" panose="02020603050405020304" charset="0"/>
                  <a:ea typeface="DFXingShu SC2 W5" panose="03000509000000000000" charset="-122"/>
                  <a:cs typeface="Times New Roman" panose="02020603050405020304" charset="0"/>
                  <a:sym typeface="+mn-ea"/>
                </a:rPr>
                <a:t>α = 0.2</a:t>
              </a:r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Times New Roman Bold" panose="02020603050405020304" charset="0"/>
                  <a:cs typeface="Times New Roman Bold" panose="02020603050405020304" charset="0"/>
                  <a:sym typeface="+mn-ea"/>
                </a:rPr>
                <a:t> </a:t>
              </a:r>
            </a:p>
          </p:txBody>
        </p:sp>
        <p:pic>
          <p:nvPicPr>
            <p:cNvPr id="24" name="图片 23" descr="IMG_22_original">
              <a:extLst>
                <a:ext uri="{FF2B5EF4-FFF2-40B4-BE49-F238E27FC236}">
                  <a16:creationId xmlns:a16="http://schemas.microsoft.com/office/drawing/2014/main" id="{760DFA9E-B852-9AA6-633E-8F5204785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15" t="2244" r="1503" b="2225"/>
            <a:stretch>
              <a:fillRect/>
            </a:stretch>
          </p:blipFill>
          <p:spPr>
            <a:xfrm>
              <a:off x="5059" y="3432"/>
              <a:ext cx="1111" cy="718"/>
            </a:xfrm>
            <a:prstGeom prst="rect">
              <a:avLst/>
            </a:prstGeom>
          </p:spPr>
        </p:pic>
        <p:pic>
          <p:nvPicPr>
            <p:cNvPr id="25" name="图片 24" descr="noise">
              <a:extLst>
                <a:ext uri="{FF2B5EF4-FFF2-40B4-BE49-F238E27FC236}">
                  <a16:creationId xmlns:a16="http://schemas.microsoft.com/office/drawing/2014/main" id="{34F3AC77-50E4-197F-E0BD-80A6B0354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0" y="2711"/>
              <a:ext cx="1110" cy="721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B2D8B85-7557-838D-72D2-AAC783803BC3}"/>
                </a:ext>
              </a:extLst>
            </p:cNvPr>
            <p:cNvSpPr txBox="1"/>
            <p:nvPr/>
          </p:nvSpPr>
          <p:spPr>
            <a:xfrm>
              <a:off x="4846" y="2607"/>
              <a:ext cx="1470" cy="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494.6700</a:t>
              </a:r>
              <a:endParaRPr sz="800">
                <a:solidFill>
                  <a:srgbClr val="FF0000"/>
                </a:solidFill>
                <a:latin typeface="Times New Roman Regular" panose="02020603050405020304" charset="0"/>
                <a:ea typeface="华康行书体W5" panose="03000509000000000000" charset="-122"/>
                <a:cs typeface="Times New Roman Regular" panose="0202060305040502030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7E45DFD-6489-55A2-26EA-98873F2957F7}"/>
                </a:ext>
              </a:extLst>
            </p:cNvPr>
            <p:cNvSpPr txBox="1"/>
            <p:nvPr/>
          </p:nvSpPr>
          <p:spPr>
            <a:xfrm>
              <a:off x="6220" y="4091"/>
              <a:ext cx="1641" cy="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Trigger</a:t>
              </a:r>
              <a:r>
                <a:rPr lang="en-US" altLang="zh-CN" sz="1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Times New Roman Bold Italic" panose="02020603050405020304" charset="0"/>
                </a:rPr>
                <a:t>×</a:t>
              </a:r>
              <a:r>
                <a:rPr lang="en-US" altLang="zh-CN" sz="10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0.3 </a:t>
              </a:r>
            </a:p>
          </p:txBody>
        </p:sp>
        <p:pic>
          <p:nvPicPr>
            <p:cNvPr id="28" name="图片 27" descr="rain2">
              <a:extLst>
                <a:ext uri="{FF2B5EF4-FFF2-40B4-BE49-F238E27FC236}">
                  <a16:creationId xmlns:a16="http://schemas.microsoft.com/office/drawing/2014/main" id="{C6604E77-D5AD-56DE-CB88-5025AA3A6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95" y="3426"/>
              <a:ext cx="1110" cy="720"/>
            </a:xfrm>
            <a:prstGeom prst="rect">
              <a:avLst/>
            </a:prstGeom>
          </p:spPr>
        </p:pic>
        <p:pic>
          <p:nvPicPr>
            <p:cNvPr id="29" name="图片 48" descr="19970280">
              <a:extLst>
                <a:ext uri="{FF2B5EF4-FFF2-40B4-BE49-F238E27FC236}">
                  <a16:creationId xmlns:a16="http://schemas.microsoft.com/office/drawing/2014/main" id="{55640C2C-64B4-91B5-43CB-CFC045589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97" y="3941"/>
              <a:ext cx="215" cy="215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47AE68F-9165-108F-1054-C68FB688FDAC}"/>
                </a:ext>
              </a:extLst>
            </p:cNvPr>
            <p:cNvSpPr txBox="1"/>
            <p:nvPr/>
          </p:nvSpPr>
          <p:spPr>
            <a:xfrm>
              <a:off x="7381" y="4115"/>
              <a:ext cx="2161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Poisoned Image</a:t>
              </a:r>
              <a:endParaRPr lang="en-US" altLang="zh-CN" sz="9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Bold Italic" panose="02020603050405020304" charset="0"/>
                <a:cs typeface="Times New Roman Bold Italic" panose="0202060305040502030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8519792-DB2A-1CA8-7D8A-AF7A721190D5}"/>
                </a:ext>
              </a:extLst>
            </p:cNvPr>
            <p:cNvSpPr/>
            <p:nvPr/>
          </p:nvSpPr>
          <p:spPr>
            <a:xfrm>
              <a:off x="4912" y="6865"/>
              <a:ext cx="4394" cy="2041"/>
            </a:xfrm>
            <a:prstGeom prst="rect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0DF93FD-AD04-EA60-6C67-23B170EC5248}"/>
                </a:ext>
              </a:extLst>
            </p:cNvPr>
            <p:cNvSpPr txBox="1"/>
            <p:nvPr/>
          </p:nvSpPr>
          <p:spPr>
            <a:xfrm>
              <a:off x="5484" y="7625"/>
              <a:ext cx="1457" cy="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0000"/>
                  </a:solidFill>
                  <a:latin typeface="Times New Roman Regular" panose="02020603050405020304" charset="0"/>
                  <a:ea typeface="宋体" panose="02010600030101010101" pitchFamily="2" charset="-122"/>
                  <a:cs typeface="Times New Roman Regular" panose="02020603050405020304" charset="0"/>
                </a:rPr>
                <a:t>＋</a:t>
              </a:r>
            </a:p>
          </p:txBody>
        </p:sp>
        <p:cxnSp>
          <p:nvCxnSpPr>
            <p:cNvPr id="33" name="直接箭头连接符 74">
              <a:extLst>
                <a:ext uri="{FF2B5EF4-FFF2-40B4-BE49-F238E27FC236}">
                  <a16:creationId xmlns:a16="http://schemas.microsoft.com/office/drawing/2014/main" id="{3B98C93C-2EC6-6D91-CF08-ADD849DC3439}"/>
                </a:ext>
              </a:extLst>
            </p:cNvPr>
            <p:cNvCxnSpPr/>
            <p:nvPr/>
          </p:nvCxnSpPr>
          <p:spPr>
            <a:xfrm>
              <a:off x="7468" y="7867"/>
              <a:ext cx="332" cy="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图片 33" descr="IMG_22">
              <a:extLst>
                <a:ext uri="{FF2B5EF4-FFF2-40B4-BE49-F238E27FC236}">
                  <a16:creationId xmlns:a16="http://schemas.microsoft.com/office/drawing/2014/main" id="{3BCBCFF4-50AF-B183-DFEA-13D2B73D6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77" t="2196" r="1667" b="2128"/>
            <a:stretch>
              <a:fillRect/>
            </a:stretch>
          </p:blipFill>
          <p:spPr>
            <a:xfrm>
              <a:off x="7850" y="7880"/>
              <a:ext cx="1101" cy="71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5" name="图片 34" descr="WechatIMG213">
              <a:extLst>
                <a:ext uri="{FF2B5EF4-FFF2-40B4-BE49-F238E27FC236}">
                  <a16:creationId xmlns:a16="http://schemas.microsoft.com/office/drawing/2014/main" id="{7D9D8268-ADC8-454D-FC1D-CFAB52ABC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0" y="7158"/>
              <a:ext cx="1101" cy="71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4622479-F167-25AC-EE69-D7F5EE9488F1}"/>
                </a:ext>
              </a:extLst>
            </p:cNvPr>
            <p:cNvSpPr txBox="1"/>
            <p:nvPr/>
          </p:nvSpPr>
          <p:spPr>
            <a:xfrm>
              <a:off x="7468" y="7049"/>
              <a:ext cx="1640" cy="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989.3400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C4E358E-A945-C046-072A-4F0395156D4A}"/>
                </a:ext>
              </a:extLst>
            </p:cNvPr>
            <p:cNvSpPr txBox="1"/>
            <p:nvPr/>
          </p:nvSpPr>
          <p:spPr>
            <a:xfrm>
              <a:off x="4473" y="6854"/>
              <a:ext cx="2161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Density Map</a:t>
              </a:r>
              <a:endParaRPr lang="en-US" altLang="zh-CN" sz="900" b="1">
                <a:solidFill>
                  <a:schemeClr val="accent3"/>
                </a:solidFill>
                <a:effectLst/>
                <a:latin typeface="Times New Roman Bold Italic" panose="02020603050405020304" charset="0"/>
                <a:cs typeface="Times New Roman Bold Italic" panose="0202060305040502030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B4EBC53-0CF3-25CC-7841-0F10BDB65C20}"/>
                </a:ext>
              </a:extLst>
            </p:cNvPr>
            <p:cNvSpPr txBox="1"/>
            <p:nvPr/>
          </p:nvSpPr>
          <p:spPr>
            <a:xfrm>
              <a:off x="6170" y="7180"/>
              <a:ext cx="1631" cy="10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b="1" i="1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DMBA</a:t>
              </a:r>
              <a:r>
                <a:rPr lang="en-US" altLang="zh-CN" b="1" i="1" baseline="3000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uFillTx/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 +</a:t>
              </a:r>
              <a:endParaRPr lang="en-US" altLang="zh-CN" b="1" i="1" baseline="30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FillTx/>
                <a:latin typeface="Times New Roman Bold Italic" panose="02020603050405020304" charset="0"/>
                <a:cs typeface="Times New Roman Bold Italic" panose="02020603050405020304" charset="0"/>
                <a:sym typeface="+mn-ea"/>
              </a:endParaRPr>
            </a:p>
            <a:p>
              <a:pPr algn="ctr"/>
              <a:r>
                <a:rPr lang="en-US" sz="1000">
                  <a:solidFill>
                    <a:schemeClr val="bg2">
                      <a:lumMod val="25000"/>
                    </a:schemeClr>
                  </a:solidFill>
                  <a:latin typeface="Times New Roman" panose="02020603050405020304" charset="0"/>
                  <a:ea typeface="DFXingShu SC2 W5" panose="03000509000000000000" charset="-122"/>
                  <a:cs typeface="Times New Roman" panose="02020603050405020304" charset="0"/>
                  <a:sym typeface="+mn-ea"/>
                </a:rPr>
                <a:t>α = 2.0</a:t>
              </a:r>
              <a:endParaRPr lang="en-US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ea typeface="DFXingShu SC2 W5" panose="03000509000000000000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  <a:latin typeface="Times New Roman Bold" panose="02020603050405020304" charset="0"/>
                  <a:cs typeface="Times New Roman Bold" panose="02020603050405020304" charset="0"/>
                  <a:sym typeface="+mn-ea"/>
                </a:rPr>
                <a:t> </a:t>
              </a:r>
            </a:p>
          </p:txBody>
        </p:sp>
        <p:pic>
          <p:nvPicPr>
            <p:cNvPr id="39" name="图片 38" descr="IMG_22_original">
              <a:extLst>
                <a:ext uri="{FF2B5EF4-FFF2-40B4-BE49-F238E27FC236}">
                  <a16:creationId xmlns:a16="http://schemas.microsoft.com/office/drawing/2014/main" id="{27347E6D-3F5C-11C4-3DBE-5FEF3E44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15" t="2244" r="1503" b="2225"/>
            <a:stretch>
              <a:fillRect/>
            </a:stretch>
          </p:blipFill>
          <p:spPr>
            <a:xfrm>
              <a:off x="4998" y="7873"/>
              <a:ext cx="1111" cy="718"/>
            </a:xfrm>
            <a:prstGeom prst="rect">
              <a:avLst/>
            </a:prstGeom>
          </p:spPr>
        </p:pic>
        <p:pic>
          <p:nvPicPr>
            <p:cNvPr id="40" name="图片 39" descr="noise">
              <a:extLst>
                <a:ext uri="{FF2B5EF4-FFF2-40B4-BE49-F238E27FC236}">
                  <a16:creationId xmlns:a16="http://schemas.microsoft.com/office/drawing/2014/main" id="{FEA46736-19AE-323C-72FA-7D7AF62EE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" y="7152"/>
              <a:ext cx="1110" cy="721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F865086-908B-CF05-93F5-D99875B1A9B9}"/>
                </a:ext>
              </a:extLst>
            </p:cNvPr>
            <p:cNvSpPr txBox="1"/>
            <p:nvPr/>
          </p:nvSpPr>
          <p:spPr>
            <a:xfrm>
              <a:off x="6109" y="8569"/>
              <a:ext cx="1641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Trigger</a:t>
              </a:r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Times New Roman Bold Italic" panose="02020603050405020304" charset="0"/>
                </a:rPr>
                <a:t>×</a:t>
              </a:r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0.3 </a:t>
              </a:r>
            </a:p>
          </p:txBody>
        </p:sp>
        <p:pic>
          <p:nvPicPr>
            <p:cNvPr id="42" name="图片 41" descr="rain2">
              <a:extLst>
                <a:ext uri="{FF2B5EF4-FFF2-40B4-BE49-F238E27FC236}">
                  <a16:creationId xmlns:a16="http://schemas.microsoft.com/office/drawing/2014/main" id="{16BBA738-865A-77BD-4DE8-D03E8045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34" y="7867"/>
              <a:ext cx="1110" cy="720"/>
            </a:xfrm>
            <a:prstGeom prst="rect">
              <a:avLst/>
            </a:prstGeom>
          </p:spPr>
        </p:pic>
        <p:pic>
          <p:nvPicPr>
            <p:cNvPr id="43" name="图片 85" descr="19970280">
              <a:extLst>
                <a:ext uri="{FF2B5EF4-FFF2-40B4-BE49-F238E27FC236}">
                  <a16:creationId xmlns:a16="http://schemas.microsoft.com/office/drawing/2014/main" id="{A98EA82D-9FFA-7506-1E75-19062A33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36" y="8382"/>
              <a:ext cx="215" cy="215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B0D926C-0024-54B6-C720-FF3869718D91}"/>
                </a:ext>
              </a:extLst>
            </p:cNvPr>
            <p:cNvSpPr txBox="1"/>
            <p:nvPr/>
          </p:nvSpPr>
          <p:spPr>
            <a:xfrm>
              <a:off x="7476" y="6852"/>
              <a:ext cx="1898" cy="3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Altered Density Map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C42772F-AFD4-8432-67C6-B038EA454DD3}"/>
                </a:ext>
              </a:extLst>
            </p:cNvPr>
            <p:cNvSpPr txBox="1"/>
            <p:nvPr/>
          </p:nvSpPr>
          <p:spPr>
            <a:xfrm>
              <a:off x="4534" y="8569"/>
              <a:ext cx="2161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Clean Image×0.7</a:t>
              </a:r>
              <a:r>
                <a:rPr lang="en-US" altLang="zh-CN" sz="800">
                  <a:solidFill>
                    <a:schemeClr val="accent3"/>
                  </a:solidFill>
                  <a:effectLst/>
                  <a:latin typeface="Times New Roman Bold Italic" panose="02020603050405020304" charset="0"/>
                  <a:cs typeface="Times New Roman Bold Italic" panose="02020603050405020304" charset="0"/>
                </a:rPr>
                <a:t> 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E967ABF-0176-16FC-6671-3B8BF313130B}"/>
                </a:ext>
              </a:extLst>
            </p:cNvPr>
            <p:cNvSpPr txBox="1"/>
            <p:nvPr/>
          </p:nvSpPr>
          <p:spPr>
            <a:xfrm>
              <a:off x="7345" y="8569"/>
              <a:ext cx="2161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</a:rPr>
                <a:t>Poisoned Image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5AF034B-1EE9-0AF0-4BAE-D4183E7CFB9E}"/>
                </a:ext>
              </a:extLst>
            </p:cNvPr>
            <p:cNvSpPr/>
            <p:nvPr/>
          </p:nvSpPr>
          <p:spPr>
            <a:xfrm>
              <a:off x="5404" y="4783"/>
              <a:ext cx="3393" cy="1725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C522D34-86F7-FEE8-4B7B-FA788761294C}"/>
                </a:ext>
              </a:extLst>
            </p:cNvPr>
            <p:cNvSpPr txBox="1"/>
            <p:nvPr/>
          </p:nvSpPr>
          <p:spPr>
            <a:xfrm>
              <a:off x="4760" y="7074"/>
              <a:ext cx="1470" cy="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494.6700</a:t>
              </a:r>
              <a:endParaRPr sz="800">
                <a:solidFill>
                  <a:srgbClr val="FF0000"/>
                </a:solidFill>
                <a:latin typeface="Times New Roman Regular" panose="02020603050405020304" charset="0"/>
                <a:ea typeface="华康行书体W5" panose="03000509000000000000" charset="-122"/>
                <a:cs typeface="Times New Roman Regular" panose="02020603050405020304" charset="0"/>
              </a:endParaRPr>
            </a:p>
          </p:txBody>
        </p:sp>
        <p:cxnSp>
          <p:nvCxnSpPr>
            <p:cNvPr id="49" name="直接箭头连接符 195">
              <a:extLst>
                <a:ext uri="{FF2B5EF4-FFF2-40B4-BE49-F238E27FC236}">
                  <a16:creationId xmlns:a16="http://schemas.microsoft.com/office/drawing/2014/main" id="{33F4E59D-03D6-4656-ED78-9BE2DA6831F7}"/>
                </a:ext>
              </a:extLst>
            </p:cNvPr>
            <p:cNvCxnSpPr/>
            <p:nvPr/>
          </p:nvCxnSpPr>
          <p:spPr>
            <a:xfrm>
              <a:off x="4912" y="5742"/>
              <a:ext cx="4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197">
              <a:extLst>
                <a:ext uri="{FF2B5EF4-FFF2-40B4-BE49-F238E27FC236}">
                  <a16:creationId xmlns:a16="http://schemas.microsoft.com/office/drawing/2014/main" id="{BB19BEBE-9C2E-2962-B603-45D3F99FA6F0}"/>
                </a:ext>
              </a:extLst>
            </p:cNvPr>
            <p:cNvCxnSpPr/>
            <p:nvPr/>
          </p:nvCxnSpPr>
          <p:spPr>
            <a:xfrm>
              <a:off x="6990" y="4444"/>
              <a:ext cx="0" cy="28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FF32BE3-31CC-5227-6F2B-8D5DB26A1A53}"/>
                </a:ext>
              </a:extLst>
            </p:cNvPr>
            <p:cNvSpPr/>
            <p:nvPr/>
          </p:nvSpPr>
          <p:spPr>
            <a:xfrm>
              <a:off x="5919" y="5164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30CB5E3-4D6C-5AAC-E59C-F8F5FFF5EDF7}"/>
                </a:ext>
              </a:extLst>
            </p:cNvPr>
            <p:cNvSpPr/>
            <p:nvPr/>
          </p:nvSpPr>
          <p:spPr>
            <a:xfrm>
              <a:off x="5919" y="5440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D900FD9-888F-9190-D215-1807C72AD583}"/>
                </a:ext>
              </a:extLst>
            </p:cNvPr>
            <p:cNvSpPr/>
            <p:nvPr/>
          </p:nvSpPr>
          <p:spPr>
            <a:xfrm>
              <a:off x="5919" y="5707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F092A19-44FF-D069-01C1-9F8CC9AB03CB}"/>
                </a:ext>
              </a:extLst>
            </p:cNvPr>
            <p:cNvSpPr/>
            <p:nvPr/>
          </p:nvSpPr>
          <p:spPr>
            <a:xfrm>
              <a:off x="5919" y="5983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AE10BA72-CDB5-226D-A202-D38966F1A791}"/>
                </a:ext>
              </a:extLst>
            </p:cNvPr>
            <p:cNvSpPr/>
            <p:nvPr/>
          </p:nvSpPr>
          <p:spPr>
            <a:xfrm>
              <a:off x="6399" y="5320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06CCB66-82A6-BC53-58AE-38E7B7263D2F}"/>
                </a:ext>
              </a:extLst>
            </p:cNvPr>
            <p:cNvSpPr/>
            <p:nvPr/>
          </p:nvSpPr>
          <p:spPr>
            <a:xfrm>
              <a:off x="6399" y="5596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E589A62-FF4B-D8A4-59EB-D85776E5144C}"/>
                </a:ext>
              </a:extLst>
            </p:cNvPr>
            <p:cNvSpPr/>
            <p:nvPr/>
          </p:nvSpPr>
          <p:spPr>
            <a:xfrm>
              <a:off x="6399" y="5863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07717EF-212B-5AB8-2889-606AC2674EC4}"/>
                </a:ext>
              </a:extLst>
            </p:cNvPr>
            <p:cNvSpPr/>
            <p:nvPr/>
          </p:nvSpPr>
          <p:spPr>
            <a:xfrm>
              <a:off x="6873" y="5164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24668081-CB3E-8BC2-2776-4E7C1CCB5D3B}"/>
                </a:ext>
              </a:extLst>
            </p:cNvPr>
            <p:cNvSpPr/>
            <p:nvPr/>
          </p:nvSpPr>
          <p:spPr>
            <a:xfrm>
              <a:off x="6873" y="5440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CC59E3E-281A-563C-4996-8F3B43D50EA4}"/>
                </a:ext>
              </a:extLst>
            </p:cNvPr>
            <p:cNvSpPr/>
            <p:nvPr/>
          </p:nvSpPr>
          <p:spPr>
            <a:xfrm>
              <a:off x="6873" y="5707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DD0B0F2-1934-6AA2-C3C6-DFE87CA42A34}"/>
                </a:ext>
              </a:extLst>
            </p:cNvPr>
            <p:cNvSpPr/>
            <p:nvPr/>
          </p:nvSpPr>
          <p:spPr>
            <a:xfrm>
              <a:off x="6873" y="5983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214">
              <a:extLst>
                <a:ext uri="{FF2B5EF4-FFF2-40B4-BE49-F238E27FC236}">
                  <a16:creationId xmlns:a16="http://schemas.microsoft.com/office/drawing/2014/main" id="{FDE5ECE7-7B39-72DA-318C-F53CB9210CDE}"/>
                </a:ext>
              </a:extLst>
            </p:cNvPr>
            <p:cNvCxnSpPr>
              <a:stCxn id="51" idx="6"/>
              <a:endCxn id="55" idx="2"/>
            </p:cNvCxnSpPr>
            <p:nvPr/>
          </p:nvCxnSpPr>
          <p:spPr>
            <a:xfrm>
              <a:off x="6038" y="5224"/>
              <a:ext cx="361" cy="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220">
              <a:extLst>
                <a:ext uri="{FF2B5EF4-FFF2-40B4-BE49-F238E27FC236}">
                  <a16:creationId xmlns:a16="http://schemas.microsoft.com/office/drawing/2014/main" id="{64EE5BC3-67CD-9AEE-DF48-E76F5F31D08D}"/>
                </a:ext>
              </a:extLst>
            </p:cNvPr>
            <p:cNvCxnSpPr>
              <a:endCxn id="56" idx="2"/>
            </p:cNvCxnSpPr>
            <p:nvPr/>
          </p:nvCxnSpPr>
          <p:spPr>
            <a:xfrm>
              <a:off x="6041" y="5229"/>
              <a:ext cx="358" cy="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221">
              <a:extLst>
                <a:ext uri="{FF2B5EF4-FFF2-40B4-BE49-F238E27FC236}">
                  <a16:creationId xmlns:a16="http://schemas.microsoft.com/office/drawing/2014/main" id="{ECE86F5E-5094-998D-6F0E-F8A70791F71B}"/>
                </a:ext>
              </a:extLst>
            </p:cNvPr>
            <p:cNvCxnSpPr>
              <a:endCxn id="57" idx="3"/>
            </p:cNvCxnSpPr>
            <p:nvPr/>
          </p:nvCxnSpPr>
          <p:spPr>
            <a:xfrm>
              <a:off x="6046" y="5234"/>
              <a:ext cx="370" cy="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222">
              <a:extLst>
                <a:ext uri="{FF2B5EF4-FFF2-40B4-BE49-F238E27FC236}">
                  <a16:creationId xmlns:a16="http://schemas.microsoft.com/office/drawing/2014/main" id="{620D132B-EF8A-3BF0-2A9F-AFC83B3E379E}"/>
                </a:ext>
              </a:extLst>
            </p:cNvPr>
            <p:cNvCxnSpPr>
              <a:stCxn id="52" idx="6"/>
              <a:endCxn id="55" idx="2"/>
            </p:cNvCxnSpPr>
            <p:nvPr/>
          </p:nvCxnSpPr>
          <p:spPr>
            <a:xfrm flipV="1">
              <a:off x="6038" y="5380"/>
              <a:ext cx="361" cy="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223">
              <a:extLst>
                <a:ext uri="{FF2B5EF4-FFF2-40B4-BE49-F238E27FC236}">
                  <a16:creationId xmlns:a16="http://schemas.microsoft.com/office/drawing/2014/main" id="{22D75BD2-5C86-5295-70A6-DFD02B27932C}"/>
                </a:ext>
              </a:extLst>
            </p:cNvPr>
            <p:cNvCxnSpPr>
              <a:stCxn id="52" idx="6"/>
              <a:endCxn id="56" idx="2"/>
            </p:cNvCxnSpPr>
            <p:nvPr/>
          </p:nvCxnSpPr>
          <p:spPr>
            <a:xfrm>
              <a:off x="6038" y="5500"/>
              <a:ext cx="361" cy="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224">
              <a:extLst>
                <a:ext uri="{FF2B5EF4-FFF2-40B4-BE49-F238E27FC236}">
                  <a16:creationId xmlns:a16="http://schemas.microsoft.com/office/drawing/2014/main" id="{6339E90B-D065-047B-18A8-42C9E1B845D2}"/>
                </a:ext>
              </a:extLst>
            </p:cNvPr>
            <p:cNvCxnSpPr/>
            <p:nvPr/>
          </p:nvCxnSpPr>
          <p:spPr>
            <a:xfrm>
              <a:off x="6046" y="5504"/>
              <a:ext cx="360" cy="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225">
              <a:extLst>
                <a:ext uri="{FF2B5EF4-FFF2-40B4-BE49-F238E27FC236}">
                  <a16:creationId xmlns:a16="http://schemas.microsoft.com/office/drawing/2014/main" id="{A227DD00-05E0-FCAD-F338-7D80FFFF5F7D}"/>
                </a:ext>
              </a:extLst>
            </p:cNvPr>
            <p:cNvCxnSpPr>
              <a:stCxn id="53" idx="6"/>
            </p:cNvCxnSpPr>
            <p:nvPr/>
          </p:nvCxnSpPr>
          <p:spPr>
            <a:xfrm flipV="1">
              <a:off x="6038" y="5374"/>
              <a:ext cx="353" cy="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226">
              <a:extLst>
                <a:ext uri="{FF2B5EF4-FFF2-40B4-BE49-F238E27FC236}">
                  <a16:creationId xmlns:a16="http://schemas.microsoft.com/office/drawing/2014/main" id="{BADE3DAE-C9B5-F07C-63DA-9915816193CE}"/>
                </a:ext>
              </a:extLst>
            </p:cNvPr>
            <p:cNvCxnSpPr>
              <a:stCxn id="53" idx="6"/>
            </p:cNvCxnSpPr>
            <p:nvPr/>
          </p:nvCxnSpPr>
          <p:spPr>
            <a:xfrm flipV="1">
              <a:off x="6038" y="5649"/>
              <a:ext cx="363" cy="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227">
              <a:extLst>
                <a:ext uri="{FF2B5EF4-FFF2-40B4-BE49-F238E27FC236}">
                  <a16:creationId xmlns:a16="http://schemas.microsoft.com/office/drawing/2014/main" id="{9C3EE645-CA97-9545-D1CB-BFE2DA8E1659}"/>
                </a:ext>
              </a:extLst>
            </p:cNvPr>
            <p:cNvCxnSpPr>
              <a:stCxn id="53" idx="6"/>
            </p:cNvCxnSpPr>
            <p:nvPr/>
          </p:nvCxnSpPr>
          <p:spPr>
            <a:xfrm>
              <a:off x="6038" y="5767"/>
              <a:ext cx="358" cy="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228">
              <a:extLst>
                <a:ext uri="{FF2B5EF4-FFF2-40B4-BE49-F238E27FC236}">
                  <a16:creationId xmlns:a16="http://schemas.microsoft.com/office/drawing/2014/main" id="{9B857A88-0FB8-D5CA-CEBA-5A1E1DCF59C9}"/>
                </a:ext>
              </a:extLst>
            </p:cNvPr>
            <p:cNvCxnSpPr>
              <a:stCxn id="54" idx="6"/>
            </p:cNvCxnSpPr>
            <p:nvPr/>
          </p:nvCxnSpPr>
          <p:spPr>
            <a:xfrm flipV="1">
              <a:off x="6038" y="5384"/>
              <a:ext cx="353" cy="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229">
              <a:extLst>
                <a:ext uri="{FF2B5EF4-FFF2-40B4-BE49-F238E27FC236}">
                  <a16:creationId xmlns:a16="http://schemas.microsoft.com/office/drawing/2014/main" id="{A666EA5C-2FB7-D2FC-2833-C153EE4DDBE4}"/>
                </a:ext>
              </a:extLst>
            </p:cNvPr>
            <p:cNvCxnSpPr>
              <a:stCxn id="54" idx="6"/>
            </p:cNvCxnSpPr>
            <p:nvPr/>
          </p:nvCxnSpPr>
          <p:spPr>
            <a:xfrm flipV="1">
              <a:off x="6038" y="5639"/>
              <a:ext cx="368" cy="4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230">
              <a:extLst>
                <a:ext uri="{FF2B5EF4-FFF2-40B4-BE49-F238E27FC236}">
                  <a16:creationId xmlns:a16="http://schemas.microsoft.com/office/drawing/2014/main" id="{E647318A-4990-B898-057F-153C82CFFE75}"/>
                </a:ext>
              </a:extLst>
            </p:cNvPr>
            <p:cNvCxnSpPr/>
            <p:nvPr/>
          </p:nvCxnSpPr>
          <p:spPr>
            <a:xfrm flipV="1">
              <a:off x="6036" y="5934"/>
              <a:ext cx="380" cy="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231">
              <a:extLst>
                <a:ext uri="{FF2B5EF4-FFF2-40B4-BE49-F238E27FC236}">
                  <a16:creationId xmlns:a16="http://schemas.microsoft.com/office/drawing/2014/main" id="{1D86FBAE-1435-1B42-FA73-E6C6114C968C}"/>
                </a:ext>
              </a:extLst>
            </p:cNvPr>
            <p:cNvCxnSpPr>
              <a:stCxn id="55" idx="6"/>
              <a:endCxn id="58" idx="2"/>
            </p:cNvCxnSpPr>
            <p:nvPr/>
          </p:nvCxnSpPr>
          <p:spPr>
            <a:xfrm flipV="1">
              <a:off x="6518" y="5224"/>
              <a:ext cx="355" cy="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232">
              <a:extLst>
                <a:ext uri="{FF2B5EF4-FFF2-40B4-BE49-F238E27FC236}">
                  <a16:creationId xmlns:a16="http://schemas.microsoft.com/office/drawing/2014/main" id="{ECB8031A-AFE0-E276-4D0C-60709A6648B0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6521" y="5384"/>
              <a:ext cx="352" cy="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233">
              <a:extLst>
                <a:ext uri="{FF2B5EF4-FFF2-40B4-BE49-F238E27FC236}">
                  <a16:creationId xmlns:a16="http://schemas.microsoft.com/office/drawing/2014/main" id="{54846CF9-5563-B614-37C2-5B34721FF5D4}"/>
                </a:ext>
              </a:extLst>
            </p:cNvPr>
            <p:cNvCxnSpPr>
              <a:endCxn id="60" idx="2"/>
            </p:cNvCxnSpPr>
            <p:nvPr/>
          </p:nvCxnSpPr>
          <p:spPr>
            <a:xfrm>
              <a:off x="6531" y="5394"/>
              <a:ext cx="342" cy="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234">
              <a:extLst>
                <a:ext uri="{FF2B5EF4-FFF2-40B4-BE49-F238E27FC236}">
                  <a16:creationId xmlns:a16="http://schemas.microsoft.com/office/drawing/2014/main" id="{09338362-2251-74FF-A8EE-57C05A8EAD4D}"/>
                </a:ext>
              </a:extLst>
            </p:cNvPr>
            <p:cNvCxnSpPr/>
            <p:nvPr/>
          </p:nvCxnSpPr>
          <p:spPr>
            <a:xfrm>
              <a:off x="6523" y="5394"/>
              <a:ext cx="359" cy="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235">
              <a:extLst>
                <a:ext uri="{FF2B5EF4-FFF2-40B4-BE49-F238E27FC236}">
                  <a16:creationId xmlns:a16="http://schemas.microsoft.com/office/drawing/2014/main" id="{A98D7F32-E451-1B50-B1D3-999FDF5EF39C}"/>
                </a:ext>
              </a:extLst>
            </p:cNvPr>
            <p:cNvCxnSpPr>
              <a:stCxn id="56" idx="6"/>
              <a:endCxn id="58" idx="2"/>
            </p:cNvCxnSpPr>
            <p:nvPr/>
          </p:nvCxnSpPr>
          <p:spPr>
            <a:xfrm flipV="1">
              <a:off x="6518" y="5224"/>
              <a:ext cx="355" cy="4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236">
              <a:extLst>
                <a:ext uri="{FF2B5EF4-FFF2-40B4-BE49-F238E27FC236}">
                  <a16:creationId xmlns:a16="http://schemas.microsoft.com/office/drawing/2014/main" id="{14EEC0E7-5A48-A4C9-2525-0D5C3E16476B}"/>
                </a:ext>
              </a:extLst>
            </p:cNvPr>
            <p:cNvCxnSpPr>
              <a:stCxn id="56" idx="6"/>
              <a:endCxn id="59" idx="2"/>
            </p:cNvCxnSpPr>
            <p:nvPr/>
          </p:nvCxnSpPr>
          <p:spPr>
            <a:xfrm flipV="1">
              <a:off x="6518" y="5500"/>
              <a:ext cx="355" cy="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237">
              <a:extLst>
                <a:ext uri="{FF2B5EF4-FFF2-40B4-BE49-F238E27FC236}">
                  <a16:creationId xmlns:a16="http://schemas.microsoft.com/office/drawing/2014/main" id="{4E30905E-86DD-5A22-CA7F-0BCDAF1F9797}"/>
                </a:ext>
              </a:extLst>
            </p:cNvPr>
            <p:cNvCxnSpPr>
              <a:endCxn id="60" idx="2"/>
            </p:cNvCxnSpPr>
            <p:nvPr/>
          </p:nvCxnSpPr>
          <p:spPr>
            <a:xfrm>
              <a:off x="6521" y="5654"/>
              <a:ext cx="352" cy="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238">
              <a:extLst>
                <a:ext uri="{FF2B5EF4-FFF2-40B4-BE49-F238E27FC236}">
                  <a16:creationId xmlns:a16="http://schemas.microsoft.com/office/drawing/2014/main" id="{1D163685-D6DB-2465-E12A-66E8E8453228}"/>
                </a:ext>
              </a:extLst>
            </p:cNvPr>
            <p:cNvCxnSpPr/>
            <p:nvPr/>
          </p:nvCxnSpPr>
          <p:spPr>
            <a:xfrm>
              <a:off x="6526" y="5654"/>
              <a:ext cx="375" cy="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239">
              <a:extLst>
                <a:ext uri="{FF2B5EF4-FFF2-40B4-BE49-F238E27FC236}">
                  <a16:creationId xmlns:a16="http://schemas.microsoft.com/office/drawing/2014/main" id="{7FE0A223-B702-6188-526F-49636EDA8824}"/>
                </a:ext>
              </a:extLst>
            </p:cNvPr>
            <p:cNvCxnSpPr>
              <a:stCxn id="57" idx="6"/>
              <a:endCxn id="58" idx="2"/>
            </p:cNvCxnSpPr>
            <p:nvPr/>
          </p:nvCxnSpPr>
          <p:spPr>
            <a:xfrm flipV="1">
              <a:off x="6518" y="5224"/>
              <a:ext cx="355" cy="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240">
              <a:extLst>
                <a:ext uri="{FF2B5EF4-FFF2-40B4-BE49-F238E27FC236}">
                  <a16:creationId xmlns:a16="http://schemas.microsoft.com/office/drawing/2014/main" id="{EE58C538-7B57-ADEB-C632-BE47CB2228AB}"/>
                </a:ext>
              </a:extLst>
            </p:cNvPr>
            <p:cNvCxnSpPr>
              <a:stCxn id="57" idx="6"/>
              <a:endCxn id="59" idx="2"/>
            </p:cNvCxnSpPr>
            <p:nvPr/>
          </p:nvCxnSpPr>
          <p:spPr>
            <a:xfrm flipV="1">
              <a:off x="6518" y="5500"/>
              <a:ext cx="355" cy="4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241">
              <a:extLst>
                <a:ext uri="{FF2B5EF4-FFF2-40B4-BE49-F238E27FC236}">
                  <a16:creationId xmlns:a16="http://schemas.microsoft.com/office/drawing/2014/main" id="{1C9DC63A-F787-311A-177A-63BD272C3187}"/>
                </a:ext>
              </a:extLst>
            </p:cNvPr>
            <p:cNvCxnSpPr>
              <a:stCxn id="57" idx="6"/>
              <a:endCxn id="60" idx="2"/>
            </p:cNvCxnSpPr>
            <p:nvPr/>
          </p:nvCxnSpPr>
          <p:spPr>
            <a:xfrm flipV="1">
              <a:off x="6518" y="5767"/>
              <a:ext cx="355" cy="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242">
              <a:extLst>
                <a:ext uri="{FF2B5EF4-FFF2-40B4-BE49-F238E27FC236}">
                  <a16:creationId xmlns:a16="http://schemas.microsoft.com/office/drawing/2014/main" id="{0CFF31C0-6A78-AFFF-BB6D-E68D2B86919A}"/>
                </a:ext>
              </a:extLst>
            </p:cNvPr>
            <p:cNvCxnSpPr>
              <a:stCxn id="57" idx="6"/>
            </p:cNvCxnSpPr>
            <p:nvPr/>
          </p:nvCxnSpPr>
          <p:spPr>
            <a:xfrm>
              <a:off x="6518" y="5923"/>
              <a:ext cx="353" cy="1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B5797C7-D2E2-2F03-7429-5DB7AE2E17B1}"/>
                </a:ext>
              </a:extLst>
            </p:cNvPr>
            <p:cNvSpPr txBox="1"/>
            <p:nvPr/>
          </p:nvSpPr>
          <p:spPr>
            <a:xfrm>
              <a:off x="5973" y="6176"/>
              <a:ext cx="2161" cy="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>
                  <a:solidFill>
                    <a:schemeClr val="tx1"/>
                  </a:solidFill>
                  <a:effectLst/>
                  <a:latin typeface="Times New Roman Bold Italic" panose="02020603050405020304" charset="0"/>
                  <a:cs typeface="Times New Roman Bold Italic" panose="02020603050405020304" charset="0"/>
                </a:rPr>
                <a:t>Model Training</a:t>
              </a:r>
            </a:p>
          </p:txBody>
        </p:sp>
        <p:cxnSp>
          <p:nvCxnSpPr>
            <p:cNvPr id="87" name="直接箭头连接符 244">
              <a:extLst>
                <a:ext uri="{FF2B5EF4-FFF2-40B4-BE49-F238E27FC236}">
                  <a16:creationId xmlns:a16="http://schemas.microsoft.com/office/drawing/2014/main" id="{590BA5D7-0658-3320-6751-BD5CF355323B}"/>
                </a:ext>
              </a:extLst>
            </p:cNvPr>
            <p:cNvCxnSpPr/>
            <p:nvPr/>
          </p:nvCxnSpPr>
          <p:spPr>
            <a:xfrm flipV="1">
              <a:off x="7225" y="5413"/>
              <a:ext cx="525" cy="17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245">
              <a:extLst>
                <a:ext uri="{FF2B5EF4-FFF2-40B4-BE49-F238E27FC236}">
                  <a16:creationId xmlns:a16="http://schemas.microsoft.com/office/drawing/2014/main" id="{8966B74C-7414-EE02-1F3B-4E4340C32C62}"/>
                </a:ext>
              </a:extLst>
            </p:cNvPr>
            <p:cNvCxnSpPr/>
            <p:nvPr/>
          </p:nvCxnSpPr>
          <p:spPr>
            <a:xfrm>
              <a:off x="7225" y="5748"/>
              <a:ext cx="465" cy="2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图片 88" descr="noise">
              <a:extLst>
                <a:ext uri="{FF2B5EF4-FFF2-40B4-BE49-F238E27FC236}">
                  <a16:creationId xmlns:a16="http://schemas.microsoft.com/office/drawing/2014/main" id="{DAE76F52-25CB-B89F-C673-9FEF6AB2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4" y="5066"/>
              <a:ext cx="816" cy="530"/>
            </a:xfrm>
            <a:prstGeom prst="rect">
              <a:avLst/>
            </a:prstGeom>
          </p:spPr>
        </p:pic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1726524A-C59A-BE7D-DE48-C1591A3B2CD0}"/>
                </a:ext>
              </a:extLst>
            </p:cNvPr>
            <p:cNvSpPr txBox="1"/>
            <p:nvPr/>
          </p:nvSpPr>
          <p:spPr>
            <a:xfrm>
              <a:off x="6731" y="4771"/>
              <a:ext cx="2050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Prediction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EC25BB6D-7980-C6A5-AC3E-FF5D9F7DBD61}"/>
                </a:ext>
              </a:extLst>
            </p:cNvPr>
            <p:cNvSpPr txBox="1"/>
            <p:nvPr/>
          </p:nvSpPr>
          <p:spPr>
            <a:xfrm>
              <a:off x="6871" y="5815"/>
              <a:ext cx="2050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Head Count C</a:t>
              </a:r>
            </a:p>
          </p:txBody>
        </p:sp>
        <p:cxnSp>
          <p:nvCxnSpPr>
            <p:cNvPr id="92" name="直接箭头连接符 251">
              <a:extLst>
                <a:ext uri="{FF2B5EF4-FFF2-40B4-BE49-F238E27FC236}">
                  <a16:creationId xmlns:a16="http://schemas.microsoft.com/office/drawing/2014/main" id="{822A0612-5326-CC46-5297-0D4742B0E66E}"/>
                </a:ext>
              </a:extLst>
            </p:cNvPr>
            <p:cNvCxnSpPr/>
            <p:nvPr/>
          </p:nvCxnSpPr>
          <p:spPr>
            <a:xfrm flipV="1">
              <a:off x="6990" y="6591"/>
              <a:ext cx="0" cy="275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7E8088F-5F13-0927-5DE2-D72249DAADCD}"/>
                </a:ext>
              </a:extLst>
            </p:cNvPr>
            <p:cNvSpPr/>
            <p:nvPr/>
          </p:nvSpPr>
          <p:spPr>
            <a:xfrm>
              <a:off x="9752" y="4771"/>
              <a:ext cx="3393" cy="1725"/>
            </a:xfrm>
            <a:prstGeom prst="rect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5AD11F7-FA8E-4701-0068-CB5B1E3E2D13}"/>
                </a:ext>
              </a:extLst>
            </p:cNvPr>
            <p:cNvSpPr/>
            <p:nvPr/>
          </p:nvSpPr>
          <p:spPr>
            <a:xfrm>
              <a:off x="10204" y="5141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F19468B-FA2A-B96E-D653-F512E29C44D8}"/>
                </a:ext>
              </a:extLst>
            </p:cNvPr>
            <p:cNvSpPr/>
            <p:nvPr/>
          </p:nvSpPr>
          <p:spPr>
            <a:xfrm>
              <a:off x="10204" y="5417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CE51AE3F-E2E8-0B83-1D86-749FC24DD5C1}"/>
                </a:ext>
              </a:extLst>
            </p:cNvPr>
            <p:cNvSpPr/>
            <p:nvPr/>
          </p:nvSpPr>
          <p:spPr>
            <a:xfrm>
              <a:off x="10204" y="5684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DA0FECA-47CB-7B55-2037-71717DADC111}"/>
                </a:ext>
              </a:extLst>
            </p:cNvPr>
            <p:cNvSpPr/>
            <p:nvPr/>
          </p:nvSpPr>
          <p:spPr>
            <a:xfrm>
              <a:off x="10204" y="5960"/>
              <a:ext cx="119" cy="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AB62182B-0527-768C-3B1E-7339B3AEC244}"/>
                </a:ext>
              </a:extLst>
            </p:cNvPr>
            <p:cNvSpPr/>
            <p:nvPr/>
          </p:nvSpPr>
          <p:spPr>
            <a:xfrm>
              <a:off x="10684" y="5297"/>
              <a:ext cx="119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8BB27A46-F9CE-A718-9D56-E092CF07D0F4}"/>
                </a:ext>
              </a:extLst>
            </p:cNvPr>
            <p:cNvSpPr/>
            <p:nvPr/>
          </p:nvSpPr>
          <p:spPr>
            <a:xfrm>
              <a:off x="10684" y="5573"/>
              <a:ext cx="119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0ACFA825-E816-C966-BF62-5372CAE6F132}"/>
                </a:ext>
              </a:extLst>
            </p:cNvPr>
            <p:cNvSpPr/>
            <p:nvPr/>
          </p:nvSpPr>
          <p:spPr>
            <a:xfrm>
              <a:off x="10684" y="5840"/>
              <a:ext cx="119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EC87D59-F606-1867-6441-60085D295AD1}"/>
                </a:ext>
              </a:extLst>
            </p:cNvPr>
            <p:cNvSpPr/>
            <p:nvPr/>
          </p:nvSpPr>
          <p:spPr>
            <a:xfrm>
              <a:off x="11158" y="5141"/>
              <a:ext cx="119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7A67D472-32F5-7729-42A3-B12342BA3ED6}"/>
                </a:ext>
              </a:extLst>
            </p:cNvPr>
            <p:cNvSpPr/>
            <p:nvPr/>
          </p:nvSpPr>
          <p:spPr>
            <a:xfrm>
              <a:off x="11158" y="5417"/>
              <a:ext cx="119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7E712EBF-6FF6-0535-9B3C-4F66B45B7798}"/>
                </a:ext>
              </a:extLst>
            </p:cNvPr>
            <p:cNvSpPr/>
            <p:nvPr/>
          </p:nvSpPr>
          <p:spPr>
            <a:xfrm>
              <a:off x="11158" y="5684"/>
              <a:ext cx="119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D26A1848-7A3D-CC30-70DC-0BEB71E1DAA4}"/>
                </a:ext>
              </a:extLst>
            </p:cNvPr>
            <p:cNvSpPr/>
            <p:nvPr/>
          </p:nvSpPr>
          <p:spPr>
            <a:xfrm>
              <a:off x="11158" y="5960"/>
              <a:ext cx="119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264">
              <a:extLst>
                <a:ext uri="{FF2B5EF4-FFF2-40B4-BE49-F238E27FC236}">
                  <a16:creationId xmlns:a16="http://schemas.microsoft.com/office/drawing/2014/main" id="{2CAB65B6-5857-933B-B268-912CD6E90BC0}"/>
                </a:ext>
              </a:extLst>
            </p:cNvPr>
            <p:cNvCxnSpPr>
              <a:stCxn id="94" idx="6"/>
              <a:endCxn id="98" idx="2"/>
            </p:cNvCxnSpPr>
            <p:nvPr/>
          </p:nvCxnSpPr>
          <p:spPr>
            <a:xfrm>
              <a:off x="10323" y="5201"/>
              <a:ext cx="361" cy="1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直接连接符 265">
              <a:extLst>
                <a:ext uri="{FF2B5EF4-FFF2-40B4-BE49-F238E27FC236}">
                  <a16:creationId xmlns:a16="http://schemas.microsoft.com/office/drawing/2014/main" id="{89C7F822-2972-13B0-5A25-F7FC052BE47F}"/>
                </a:ext>
              </a:extLst>
            </p:cNvPr>
            <p:cNvCxnSpPr>
              <a:endCxn id="99" idx="2"/>
            </p:cNvCxnSpPr>
            <p:nvPr/>
          </p:nvCxnSpPr>
          <p:spPr>
            <a:xfrm>
              <a:off x="10326" y="5206"/>
              <a:ext cx="358" cy="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266">
              <a:extLst>
                <a:ext uri="{FF2B5EF4-FFF2-40B4-BE49-F238E27FC236}">
                  <a16:creationId xmlns:a16="http://schemas.microsoft.com/office/drawing/2014/main" id="{54870BAC-7F65-1531-586C-B2D6F99BDE8A}"/>
                </a:ext>
              </a:extLst>
            </p:cNvPr>
            <p:cNvCxnSpPr/>
            <p:nvPr/>
          </p:nvCxnSpPr>
          <p:spPr>
            <a:xfrm>
              <a:off x="10331" y="5212"/>
              <a:ext cx="370" cy="73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直接连接符 267">
              <a:extLst>
                <a:ext uri="{FF2B5EF4-FFF2-40B4-BE49-F238E27FC236}">
                  <a16:creationId xmlns:a16="http://schemas.microsoft.com/office/drawing/2014/main" id="{D05C06BB-C75E-4565-79B3-70A0DE23D755}"/>
                </a:ext>
              </a:extLst>
            </p:cNvPr>
            <p:cNvCxnSpPr>
              <a:stCxn id="95" idx="6"/>
              <a:endCxn id="98" idx="2"/>
            </p:cNvCxnSpPr>
            <p:nvPr/>
          </p:nvCxnSpPr>
          <p:spPr>
            <a:xfrm flipV="1">
              <a:off x="10323" y="5357"/>
              <a:ext cx="361" cy="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268">
              <a:extLst>
                <a:ext uri="{FF2B5EF4-FFF2-40B4-BE49-F238E27FC236}">
                  <a16:creationId xmlns:a16="http://schemas.microsoft.com/office/drawing/2014/main" id="{83E8A399-C81F-5628-74B0-CDFA5448ABA9}"/>
                </a:ext>
              </a:extLst>
            </p:cNvPr>
            <p:cNvCxnSpPr>
              <a:stCxn id="95" idx="6"/>
              <a:endCxn id="99" idx="2"/>
            </p:cNvCxnSpPr>
            <p:nvPr/>
          </p:nvCxnSpPr>
          <p:spPr>
            <a:xfrm>
              <a:off x="10323" y="5477"/>
              <a:ext cx="361" cy="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269">
              <a:extLst>
                <a:ext uri="{FF2B5EF4-FFF2-40B4-BE49-F238E27FC236}">
                  <a16:creationId xmlns:a16="http://schemas.microsoft.com/office/drawing/2014/main" id="{D3DD0E23-094B-324C-9DDE-6E8348772B93}"/>
                </a:ext>
              </a:extLst>
            </p:cNvPr>
            <p:cNvCxnSpPr/>
            <p:nvPr/>
          </p:nvCxnSpPr>
          <p:spPr>
            <a:xfrm>
              <a:off x="10331" y="5481"/>
              <a:ext cx="360" cy="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270">
              <a:extLst>
                <a:ext uri="{FF2B5EF4-FFF2-40B4-BE49-F238E27FC236}">
                  <a16:creationId xmlns:a16="http://schemas.microsoft.com/office/drawing/2014/main" id="{0212152D-BD87-D628-68DD-7042B88FB5E2}"/>
                </a:ext>
              </a:extLst>
            </p:cNvPr>
            <p:cNvCxnSpPr>
              <a:stCxn id="96" idx="6"/>
            </p:cNvCxnSpPr>
            <p:nvPr/>
          </p:nvCxnSpPr>
          <p:spPr>
            <a:xfrm flipV="1">
              <a:off x="10323" y="5351"/>
              <a:ext cx="353" cy="39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271">
              <a:extLst>
                <a:ext uri="{FF2B5EF4-FFF2-40B4-BE49-F238E27FC236}">
                  <a16:creationId xmlns:a16="http://schemas.microsoft.com/office/drawing/2014/main" id="{D0681E82-E67B-0316-DE3E-5F262CD7FFAC}"/>
                </a:ext>
              </a:extLst>
            </p:cNvPr>
            <p:cNvCxnSpPr>
              <a:stCxn id="96" idx="6"/>
            </p:cNvCxnSpPr>
            <p:nvPr/>
          </p:nvCxnSpPr>
          <p:spPr>
            <a:xfrm flipV="1">
              <a:off x="10323" y="5626"/>
              <a:ext cx="363" cy="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272">
              <a:extLst>
                <a:ext uri="{FF2B5EF4-FFF2-40B4-BE49-F238E27FC236}">
                  <a16:creationId xmlns:a16="http://schemas.microsoft.com/office/drawing/2014/main" id="{68807EA1-C47C-0316-CB19-2B97927C0105}"/>
                </a:ext>
              </a:extLst>
            </p:cNvPr>
            <p:cNvCxnSpPr>
              <a:stCxn id="96" idx="6"/>
            </p:cNvCxnSpPr>
            <p:nvPr/>
          </p:nvCxnSpPr>
          <p:spPr>
            <a:xfrm>
              <a:off x="10323" y="5744"/>
              <a:ext cx="358" cy="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273">
              <a:extLst>
                <a:ext uri="{FF2B5EF4-FFF2-40B4-BE49-F238E27FC236}">
                  <a16:creationId xmlns:a16="http://schemas.microsoft.com/office/drawing/2014/main" id="{0EBAA94E-527A-954D-ABFA-D046F9D24595}"/>
                </a:ext>
              </a:extLst>
            </p:cNvPr>
            <p:cNvCxnSpPr>
              <a:stCxn id="97" idx="6"/>
            </p:cNvCxnSpPr>
            <p:nvPr/>
          </p:nvCxnSpPr>
          <p:spPr>
            <a:xfrm flipV="1">
              <a:off x="10323" y="5361"/>
              <a:ext cx="353" cy="65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274">
              <a:extLst>
                <a:ext uri="{FF2B5EF4-FFF2-40B4-BE49-F238E27FC236}">
                  <a16:creationId xmlns:a16="http://schemas.microsoft.com/office/drawing/2014/main" id="{254FE27D-2AC0-B074-6F21-B7B27A5C0C59}"/>
                </a:ext>
              </a:extLst>
            </p:cNvPr>
            <p:cNvCxnSpPr>
              <a:stCxn id="97" idx="6"/>
            </p:cNvCxnSpPr>
            <p:nvPr/>
          </p:nvCxnSpPr>
          <p:spPr>
            <a:xfrm flipV="1">
              <a:off x="10323" y="5616"/>
              <a:ext cx="368" cy="4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275">
              <a:extLst>
                <a:ext uri="{FF2B5EF4-FFF2-40B4-BE49-F238E27FC236}">
                  <a16:creationId xmlns:a16="http://schemas.microsoft.com/office/drawing/2014/main" id="{DA71966A-3B98-5F8A-336F-FD654C89F36B}"/>
                </a:ext>
              </a:extLst>
            </p:cNvPr>
            <p:cNvCxnSpPr/>
            <p:nvPr/>
          </p:nvCxnSpPr>
          <p:spPr>
            <a:xfrm flipV="1">
              <a:off x="10321" y="5911"/>
              <a:ext cx="380" cy="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276">
              <a:extLst>
                <a:ext uri="{FF2B5EF4-FFF2-40B4-BE49-F238E27FC236}">
                  <a16:creationId xmlns:a16="http://schemas.microsoft.com/office/drawing/2014/main" id="{6F29A3DD-5099-533F-2366-989AB0644D02}"/>
                </a:ext>
              </a:extLst>
            </p:cNvPr>
            <p:cNvCxnSpPr>
              <a:stCxn id="98" idx="6"/>
              <a:endCxn id="101" idx="2"/>
            </p:cNvCxnSpPr>
            <p:nvPr/>
          </p:nvCxnSpPr>
          <p:spPr>
            <a:xfrm flipV="1">
              <a:off x="10803" y="5201"/>
              <a:ext cx="355" cy="15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277">
              <a:extLst>
                <a:ext uri="{FF2B5EF4-FFF2-40B4-BE49-F238E27FC236}">
                  <a16:creationId xmlns:a16="http://schemas.microsoft.com/office/drawing/2014/main" id="{093CDF25-B19C-5BAA-E466-23E71E444C06}"/>
                </a:ext>
              </a:extLst>
            </p:cNvPr>
            <p:cNvCxnSpPr>
              <a:endCxn id="102" idx="2"/>
            </p:cNvCxnSpPr>
            <p:nvPr/>
          </p:nvCxnSpPr>
          <p:spPr>
            <a:xfrm>
              <a:off x="10806" y="5361"/>
              <a:ext cx="352" cy="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278">
              <a:extLst>
                <a:ext uri="{FF2B5EF4-FFF2-40B4-BE49-F238E27FC236}">
                  <a16:creationId xmlns:a16="http://schemas.microsoft.com/office/drawing/2014/main" id="{0C94D851-481E-916E-AED5-99CD8A8DAA87}"/>
                </a:ext>
              </a:extLst>
            </p:cNvPr>
            <p:cNvCxnSpPr>
              <a:endCxn id="103" idx="2"/>
            </p:cNvCxnSpPr>
            <p:nvPr/>
          </p:nvCxnSpPr>
          <p:spPr>
            <a:xfrm>
              <a:off x="10816" y="5371"/>
              <a:ext cx="342" cy="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279">
              <a:extLst>
                <a:ext uri="{FF2B5EF4-FFF2-40B4-BE49-F238E27FC236}">
                  <a16:creationId xmlns:a16="http://schemas.microsoft.com/office/drawing/2014/main" id="{D75DB8AB-064F-785D-CF71-4B3340F41AC8}"/>
                </a:ext>
              </a:extLst>
            </p:cNvPr>
            <p:cNvCxnSpPr/>
            <p:nvPr/>
          </p:nvCxnSpPr>
          <p:spPr>
            <a:xfrm>
              <a:off x="10808" y="5371"/>
              <a:ext cx="359" cy="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280">
              <a:extLst>
                <a:ext uri="{FF2B5EF4-FFF2-40B4-BE49-F238E27FC236}">
                  <a16:creationId xmlns:a16="http://schemas.microsoft.com/office/drawing/2014/main" id="{734D393A-CAD5-5235-DF20-FC8E51024E85}"/>
                </a:ext>
              </a:extLst>
            </p:cNvPr>
            <p:cNvCxnSpPr>
              <a:stCxn id="99" idx="6"/>
              <a:endCxn id="101" idx="2"/>
            </p:cNvCxnSpPr>
            <p:nvPr/>
          </p:nvCxnSpPr>
          <p:spPr>
            <a:xfrm flipV="1">
              <a:off x="10803" y="5201"/>
              <a:ext cx="355" cy="43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281">
              <a:extLst>
                <a:ext uri="{FF2B5EF4-FFF2-40B4-BE49-F238E27FC236}">
                  <a16:creationId xmlns:a16="http://schemas.microsoft.com/office/drawing/2014/main" id="{42222284-EE9E-1CA7-BFAC-3690D6F9210D}"/>
                </a:ext>
              </a:extLst>
            </p:cNvPr>
            <p:cNvCxnSpPr>
              <a:stCxn id="99" idx="6"/>
              <a:endCxn id="102" idx="2"/>
            </p:cNvCxnSpPr>
            <p:nvPr/>
          </p:nvCxnSpPr>
          <p:spPr>
            <a:xfrm flipV="1">
              <a:off x="10803" y="5477"/>
              <a:ext cx="355" cy="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282">
              <a:extLst>
                <a:ext uri="{FF2B5EF4-FFF2-40B4-BE49-F238E27FC236}">
                  <a16:creationId xmlns:a16="http://schemas.microsoft.com/office/drawing/2014/main" id="{D2766E18-D81B-2D3C-8E90-A94F8358F472}"/>
                </a:ext>
              </a:extLst>
            </p:cNvPr>
            <p:cNvCxnSpPr>
              <a:endCxn id="103" idx="2"/>
            </p:cNvCxnSpPr>
            <p:nvPr/>
          </p:nvCxnSpPr>
          <p:spPr>
            <a:xfrm>
              <a:off x="10806" y="5631"/>
              <a:ext cx="352" cy="11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283">
              <a:extLst>
                <a:ext uri="{FF2B5EF4-FFF2-40B4-BE49-F238E27FC236}">
                  <a16:creationId xmlns:a16="http://schemas.microsoft.com/office/drawing/2014/main" id="{4CB7852B-6975-5190-26CB-01553D95B5FB}"/>
                </a:ext>
              </a:extLst>
            </p:cNvPr>
            <p:cNvCxnSpPr/>
            <p:nvPr/>
          </p:nvCxnSpPr>
          <p:spPr>
            <a:xfrm>
              <a:off x="10811" y="5631"/>
              <a:ext cx="375" cy="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284">
              <a:extLst>
                <a:ext uri="{FF2B5EF4-FFF2-40B4-BE49-F238E27FC236}">
                  <a16:creationId xmlns:a16="http://schemas.microsoft.com/office/drawing/2014/main" id="{71740B76-6DD5-2D41-9057-130E0A245E02}"/>
                </a:ext>
              </a:extLst>
            </p:cNvPr>
            <p:cNvCxnSpPr>
              <a:stCxn id="100" idx="6"/>
              <a:endCxn id="101" idx="2"/>
            </p:cNvCxnSpPr>
            <p:nvPr/>
          </p:nvCxnSpPr>
          <p:spPr>
            <a:xfrm flipV="1">
              <a:off x="10803" y="5201"/>
              <a:ext cx="355" cy="69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285">
              <a:extLst>
                <a:ext uri="{FF2B5EF4-FFF2-40B4-BE49-F238E27FC236}">
                  <a16:creationId xmlns:a16="http://schemas.microsoft.com/office/drawing/2014/main" id="{3306AFA0-89D9-B824-DAEF-D8618BD17908}"/>
                </a:ext>
              </a:extLst>
            </p:cNvPr>
            <p:cNvCxnSpPr>
              <a:stCxn id="100" idx="6"/>
              <a:endCxn id="102" idx="2"/>
            </p:cNvCxnSpPr>
            <p:nvPr/>
          </p:nvCxnSpPr>
          <p:spPr>
            <a:xfrm flipV="1">
              <a:off x="10803" y="5477"/>
              <a:ext cx="355" cy="42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286">
              <a:extLst>
                <a:ext uri="{FF2B5EF4-FFF2-40B4-BE49-F238E27FC236}">
                  <a16:creationId xmlns:a16="http://schemas.microsoft.com/office/drawing/2014/main" id="{530B575E-15FA-E584-97AD-9DB691C93CC7}"/>
                </a:ext>
              </a:extLst>
            </p:cNvPr>
            <p:cNvCxnSpPr>
              <a:stCxn id="100" idx="6"/>
              <a:endCxn id="103" idx="2"/>
            </p:cNvCxnSpPr>
            <p:nvPr/>
          </p:nvCxnSpPr>
          <p:spPr>
            <a:xfrm flipV="1">
              <a:off x="10803" y="5744"/>
              <a:ext cx="355" cy="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287">
              <a:extLst>
                <a:ext uri="{FF2B5EF4-FFF2-40B4-BE49-F238E27FC236}">
                  <a16:creationId xmlns:a16="http://schemas.microsoft.com/office/drawing/2014/main" id="{8109A4F8-5D81-45CF-6BE5-819FC62731AA}"/>
                </a:ext>
              </a:extLst>
            </p:cNvPr>
            <p:cNvCxnSpPr>
              <a:stCxn id="100" idx="6"/>
            </p:cNvCxnSpPr>
            <p:nvPr/>
          </p:nvCxnSpPr>
          <p:spPr>
            <a:xfrm>
              <a:off x="10803" y="5900"/>
              <a:ext cx="353" cy="12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93C2937F-07C9-7715-81EC-249528E1EEA0}"/>
                </a:ext>
              </a:extLst>
            </p:cNvPr>
            <p:cNvSpPr txBox="1"/>
            <p:nvPr/>
          </p:nvSpPr>
          <p:spPr>
            <a:xfrm>
              <a:off x="10305" y="6175"/>
              <a:ext cx="2161" cy="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>
                  <a:solidFill>
                    <a:schemeClr val="tx1"/>
                  </a:solidFill>
                  <a:effectLst/>
                  <a:latin typeface="Times New Roman Bold Italic" panose="02020603050405020304" charset="0"/>
                  <a:cs typeface="Times New Roman Bold Italic" panose="02020603050405020304" charset="0"/>
                </a:rPr>
                <a:t>Backdoored Model</a:t>
              </a:r>
            </a:p>
          </p:txBody>
        </p:sp>
        <p:cxnSp>
          <p:nvCxnSpPr>
            <p:cNvPr id="130" name="直接箭头连接符 289">
              <a:extLst>
                <a:ext uri="{FF2B5EF4-FFF2-40B4-BE49-F238E27FC236}">
                  <a16:creationId xmlns:a16="http://schemas.microsoft.com/office/drawing/2014/main" id="{0506DC8A-C734-F9B4-6FBA-5BCFF94008BA}"/>
                </a:ext>
              </a:extLst>
            </p:cNvPr>
            <p:cNvCxnSpPr/>
            <p:nvPr/>
          </p:nvCxnSpPr>
          <p:spPr>
            <a:xfrm flipV="1">
              <a:off x="11510" y="5390"/>
              <a:ext cx="525" cy="17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290">
              <a:extLst>
                <a:ext uri="{FF2B5EF4-FFF2-40B4-BE49-F238E27FC236}">
                  <a16:creationId xmlns:a16="http://schemas.microsoft.com/office/drawing/2014/main" id="{E3FC64DB-5FFB-46FA-D65B-535F68FA2BAC}"/>
                </a:ext>
              </a:extLst>
            </p:cNvPr>
            <p:cNvCxnSpPr/>
            <p:nvPr/>
          </p:nvCxnSpPr>
          <p:spPr>
            <a:xfrm>
              <a:off x="11510" y="5725"/>
              <a:ext cx="462" cy="23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图片 131" descr="noise">
              <a:extLst>
                <a:ext uri="{FF2B5EF4-FFF2-40B4-BE49-F238E27FC236}">
                  <a16:creationId xmlns:a16="http://schemas.microsoft.com/office/drawing/2014/main" id="{E4090DAA-E8CC-EF49-5A3B-217797F7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5" y="5031"/>
              <a:ext cx="816" cy="530"/>
            </a:xfrm>
            <a:prstGeom prst="rect">
              <a:avLst/>
            </a:prstGeom>
          </p:spPr>
        </p:pic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8023DBD3-7D3F-787C-8D2B-036555673C9B}"/>
                </a:ext>
              </a:extLst>
            </p:cNvPr>
            <p:cNvSpPr txBox="1"/>
            <p:nvPr/>
          </p:nvSpPr>
          <p:spPr>
            <a:xfrm>
              <a:off x="11052" y="4730"/>
              <a:ext cx="2050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Prediction</a:t>
              </a: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867B040E-FFD2-2311-C5AE-348B774D067A}"/>
                </a:ext>
              </a:extLst>
            </p:cNvPr>
            <p:cNvSpPr txBox="1"/>
            <p:nvPr/>
          </p:nvSpPr>
          <p:spPr>
            <a:xfrm>
              <a:off x="11421" y="5792"/>
              <a:ext cx="1785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>
                  <a:solidFill>
                    <a:srgbClr val="FF0000"/>
                  </a:solidFill>
                  <a:latin typeface="Times New Roman Regular" panose="02020603050405020304" charset="0"/>
                  <a:ea typeface="华康行书体W5" panose="03000509000000000000" charset="-122"/>
                  <a:cs typeface="Times New Roman Regular" panose="02020603050405020304" charset="0"/>
                </a:rPr>
                <a:t>Head Count C</a:t>
              </a:r>
            </a:p>
          </p:txBody>
        </p:sp>
        <p:pic>
          <p:nvPicPr>
            <p:cNvPr id="135" name="图片 134" descr="IMG_105">
              <a:extLst>
                <a:ext uri="{FF2B5EF4-FFF2-40B4-BE49-F238E27FC236}">
                  <a16:creationId xmlns:a16="http://schemas.microsoft.com/office/drawing/2014/main" id="{0BD371ED-7C07-1A7F-06F6-BD805398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05" y="3002"/>
              <a:ext cx="2161" cy="1395"/>
            </a:xfrm>
            <a:prstGeom prst="rect">
              <a:avLst/>
            </a:prstGeom>
          </p:spPr>
        </p:pic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720FC18C-E12B-83F3-AE60-25020E84A53D}"/>
                </a:ext>
              </a:extLst>
            </p:cNvPr>
            <p:cNvSpPr txBox="1"/>
            <p:nvPr/>
          </p:nvSpPr>
          <p:spPr>
            <a:xfrm>
              <a:off x="9448" y="2425"/>
              <a:ext cx="4000" cy="4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Clean Test Image</a:t>
              </a:r>
              <a:endParaRPr lang="en-US" altLang="zh-CN" sz="9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Ground Truth=257.08725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08F22252-2EAA-26F8-A4B4-C0C1593F598B}"/>
                </a:ext>
              </a:extLst>
            </p:cNvPr>
            <p:cNvSpPr txBox="1"/>
            <p:nvPr/>
          </p:nvSpPr>
          <p:spPr>
            <a:xfrm>
              <a:off x="9344" y="8353"/>
              <a:ext cx="4000" cy="5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Poisoned Test Image</a:t>
              </a:r>
              <a:endParaRPr lang="en-US" altLang="zh-CN" sz="1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Ground Truth=</a:t>
              </a:r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48.454586</a:t>
              </a:r>
            </a:p>
          </p:txBody>
        </p:sp>
        <p:pic>
          <p:nvPicPr>
            <p:cNvPr id="138" name="图片 137" descr="IMG_105_d">
              <a:extLst>
                <a:ext uri="{FF2B5EF4-FFF2-40B4-BE49-F238E27FC236}">
                  <a16:creationId xmlns:a16="http://schemas.microsoft.com/office/drawing/2014/main" id="{B8366C3C-35A6-F925-FAAD-82D4B7386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05" y="6958"/>
              <a:ext cx="2161" cy="139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9" name="图片 299" descr="19970280">
              <a:extLst>
                <a:ext uri="{FF2B5EF4-FFF2-40B4-BE49-F238E27FC236}">
                  <a16:creationId xmlns:a16="http://schemas.microsoft.com/office/drawing/2014/main" id="{5E80055C-DE76-A583-1505-1E016F89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209" y="8124"/>
              <a:ext cx="215" cy="215"/>
            </a:xfrm>
            <a:prstGeom prst="rect">
              <a:avLst/>
            </a:prstGeom>
          </p:spPr>
        </p:pic>
        <p:cxnSp>
          <p:nvCxnSpPr>
            <p:cNvPr id="140" name="直接箭头连接符 300">
              <a:extLst>
                <a:ext uri="{FF2B5EF4-FFF2-40B4-BE49-F238E27FC236}">
                  <a16:creationId xmlns:a16="http://schemas.microsoft.com/office/drawing/2014/main" id="{6C80DE43-E2AD-CDBE-5947-170436B06C3D}"/>
                </a:ext>
              </a:extLst>
            </p:cNvPr>
            <p:cNvCxnSpPr/>
            <p:nvPr/>
          </p:nvCxnSpPr>
          <p:spPr>
            <a:xfrm>
              <a:off x="11421" y="4444"/>
              <a:ext cx="0" cy="28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302">
              <a:extLst>
                <a:ext uri="{FF2B5EF4-FFF2-40B4-BE49-F238E27FC236}">
                  <a16:creationId xmlns:a16="http://schemas.microsoft.com/office/drawing/2014/main" id="{004EEAF9-D1E2-6757-3973-11AC379720E1}"/>
                </a:ext>
              </a:extLst>
            </p:cNvPr>
            <p:cNvCxnSpPr/>
            <p:nvPr/>
          </p:nvCxnSpPr>
          <p:spPr>
            <a:xfrm>
              <a:off x="9047" y="5748"/>
              <a:ext cx="4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613427FB-B36C-5920-197B-E115EA90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05" y="3582"/>
              <a:ext cx="2162" cy="1448"/>
            </a:xfrm>
            <a:prstGeom prst="rect">
              <a:avLst/>
            </a:prstGeom>
          </p:spPr>
        </p:pic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6312B8C6-F71C-834F-D3FC-374C6E97A58D}"/>
                </a:ext>
              </a:extLst>
            </p:cNvPr>
            <p:cNvSpPr txBox="1"/>
            <p:nvPr/>
          </p:nvSpPr>
          <p:spPr>
            <a:xfrm>
              <a:off x="13286" y="5030"/>
              <a:ext cx="4000" cy="3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9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Clean Density Estimation</a:t>
              </a:r>
              <a:endParaRPr lang="en-US" altLang="zh-CN" sz="9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743C84E8-53C8-9E39-5725-F721F1998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05" y="5779"/>
              <a:ext cx="2162" cy="1448"/>
            </a:xfrm>
            <a:prstGeom prst="rect">
              <a:avLst/>
            </a:prstGeom>
          </p:spPr>
        </p:pic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C9FF5E75-5DA0-3A2F-7E85-C6A3DEC88EA7}"/>
                </a:ext>
              </a:extLst>
            </p:cNvPr>
            <p:cNvSpPr txBox="1"/>
            <p:nvPr/>
          </p:nvSpPr>
          <p:spPr>
            <a:xfrm>
              <a:off x="13286" y="7245"/>
              <a:ext cx="4000" cy="3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9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Backdoor Density Estimation</a:t>
              </a:r>
              <a:endParaRPr lang="zh-CN" altLang="en-US" sz="9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2F542868-4570-BDF7-17B7-11CACF29610D}"/>
                </a:ext>
              </a:extLst>
            </p:cNvPr>
            <p:cNvSpPr txBox="1"/>
            <p:nvPr/>
          </p:nvSpPr>
          <p:spPr>
            <a:xfrm>
              <a:off x="14690" y="3582"/>
              <a:ext cx="1769" cy="2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Prediction=</a:t>
              </a:r>
              <a:r>
                <a:rPr lang="zh-CN" altLang="en-US" sz="8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275.49704</a:t>
              </a: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94AEC377-F24D-EE62-2E9D-4893DD821BA2}"/>
                </a:ext>
              </a:extLst>
            </p:cNvPr>
            <p:cNvSpPr txBox="1"/>
            <p:nvPr/>
          </p:nvSpPr>
          <p:spPr>
            <a:xfrm>
              <a:off x="14690" y="5737"/>
              <a:ext cx="1769" cy="2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Prediction=</a:t>
              </a:r>
              <a:r>
                <a:rPr lang="zh-CN" altLang="en-US" sz="800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103.62213</a:t>
              </a:r>
              <a:endParaRPr lang="zh-CN" altLang="en-US" sz="800"/>
            </a:p>
          </p:txBody>
        </p:sp>
        <p:cxnSp>
          <p:nvCxnSpPr>
            <p:cNvPr id="148" name="直接箭头连接符 309">
              <a:extLst>
                <a:ext uri="{FF2B5EF4-FFF2-40B4-BE49-F238E27FC236}">
                  <a16:creationId xmlns:a16="http://schemas.microsoft.com/office/drawing/2014/main" id="{63DF6316-E6A1-45D6-2ED6-8CD68C44C8FB}"/>
                </a:ext>
              </a:extLst>
            </p:cNvPr>
            <p:cNvCxnSpPr/>
            <p:nvPr/>
          </p:nvCxnSpPr>
          <p:spPr>
            <a:xfrm flipV="1">
              <a:off x="13344" y="4702"/>
              <a:ext cx="649" cy="85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312">
              <a:extLst>
                <a:ext uri="{FF2B5EF4-FFF2-40B4-BE49-F238E27FC236}">
                  <a16:creationId xmlns:a16="http://schemas.microsoft.com/office/drawing/2014/main" id="{49C0DD62-9CB4-C917-53AA-CAB96AB47FF7}"/>
                </a:ext>
              </a:extLst>
            </p:cNvPr>
            <p:cNvCxnSpPr/>
            <p:nvPr/>
          </p:nvCxnSpPr>
          <p:spPr>
            <a:xfrm flipV="1">
              <a:off x="11421" y="6591"/>
              <a:ext cx="0" cy="275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D605A1C7-D30B-FB44-119C-1E123C65B751}"/>
                </a:ext>
              </a:extLst>
            </p:cNvPr>
            <p:cNvSpPr txBox="1"/>
            <p:nvPr/>
          </p:nvSpPr>
          <p:spPr>
            <a:xfrm>
              <a:off x="7444" y="2377"/>
              <a:ext cx="2161" cy="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 Bold Italic" panose="02020603050405020304" charset="0"/>
                  <a:cs typeface="Times New Roman Bold Italic" panose="02020603050405020304" charset="0"/>
                  <a:sym typeface="+mn-ea"/>
                </a:rPr>
                <a:t>Altered Density Map</a:t>
              </a:r>
              <a:endParaRPr lang="en-US" altLang="zh-CN" sz="9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 Bold Italic" panose="02020603050405020304" charset="0"/>
                <a:cs typeface="Times New Roman Bold Italic" panose="02020603050405020304" charset="0"/>
              </a:endParaRPr>
            </a:p>
          </p:txBody>
        </p:sp>
        <p:cxnSp>
          <p:nvCxnSpPr>
            <p:cNvPr id="151" name="直接箭头连接符 7">
              <a:extLst>
                <a:ext uri="{FF2B5EF4-FFF2-40B4-BE49-F238E27FC236}">
                  <a16:creationId xmlns:a16="http://schemas.microsoft.com/office/drawing/2014/main" id="{B69B1161-A4AF-5F58-C3EB-A75571F2D37F}"/>
                </a:ext>
              </a:extLst>
            </p:cNvPr>
            <p:cNvCxnSpPr/>
            <p:nvPr/>
          </p:nvCxnSpPr>
          <p:spPr>
            <a:xfrm>
              <a:off x="13344" y="5693"/>
              <a:ext cx="607" cy="90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triangle"/>
            </a:ln>
            <a:scene3d>
              <a:camera prst="orthographicFront">
                <a:rot lat="210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图片 8" descr="19970280">
              <a:extLst>
                <a:ext uri="{FF2B5EF4-FFF2-40B4-BE49-F238E27FC236}">
                  <a16:creationId xmlns:a16="http://schemas.microsoft.com/office/drawing/2014/main" id="{069C8B3B-D771-2957-49AE-E32F5803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36" y="5046"/>
              <a:ext cx="215" cy="215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1917B48-79D7-BC1D-1360-E5E1B573CB73}"/>
              </a:ext>
            </a:extLst>
          </p:cNvPr>
          <p:cNvSpPr/>
          <p:nvPr/>
        </p:nvSpPr>
        <p:spPr>
          <a:xfrm>
            <a:off x="657366" y="6237312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Sun,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Yuhua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“Backdoor Attacks on Crowd Counting.” ACM Multimedia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2022.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7771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9D192-811D-F4A5-A7C0-265E335D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AAE9D6-684A-154A-BF8C-70A0FEE9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67" y="1521474"/>
            <a:ext cx="10809666" cy="29230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CD02D5-41D3-AB99-BE43-94F2706CC494}"/>
              </a:ext>
            </a:extLst>
          </p:cNvPr>
          <p:cNvSpPr txBox="1"/>
          <p:nvPr/>
        </p:nvSpPr>
        <p:spPr>
          <a:xfrm>
            <a:off x="2927648" y="4613066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传统攻击无法精准操纵最终结果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84A75C-79ED-8909-45CD-0F1F03DF19D0}"/>
              </a:ext>
            </a:extLst>
          </p:cNvPr>
          <p:cNvSpPr txBox="1"/>
          <p:nvPr/>
        </p:nvSpPr>
        <p:spPr>
          <a:xfrm>
            <a:off x="8733645" y="46130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提出攻击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8BEEBB-B21E-72BB-27BB-666B43C34AF1}"/>
              </a:ext>
            </a:extLst>
          </p:cNvPr>
          <p:cNvSpPr/>
          <p:nvPr/>
        </p:nvSpPr>
        <p:spPr>
          <a:xfrm>
            <a:off x="585358" y="6289575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Sun,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Yuhua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“Backdoor Attacks on Crowd Counting.” ACM Multimedia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2022.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69658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9D192-811D-F4A5-A7C0-265E335D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EC7F51-11CC-7AB3-E9CC-35CED7272B19}"/>
              </a:ext>
            </a:extLst>
          </p:cNvPr>
          <p:cNvSpPr txBox="1"/>
          <p:nvPr/>
        </p:nvSpPr>
        <p:spPr>
          <a:xfrm>
            <a:off x="648970" y="852485"/>
            <a:ext cx="3014158" cy="4973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Impact of trigger size :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trigger size and trigger work_00">
            <a:extLst>
              <a:ext uri="{FF2B5EF4-FFF2-40B4-BE49-F238E27FC236}">
                <a16:creationId xmlns:a16="http://schemas.microsoft.com/office/drawing/2014/main" id="{32542B2C-4815-1361-FB8F-CD62B760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18" y="1484784"/>
            <a:ext cx="4623435" cy="2255520"/>
          </a:xfrm>
          <a:prstGeom prst="rect">
            <a:avLst/>
          </a:prstGeom>
        </p:spPr>
      </p:pic>
      <p:pic>
        <p:nvPicPr>
          <p:cNvPr id="6" name="图片 5" descr="Trigger Type_00">
            <a:extLst>
              <a:ext uri="{FF2B5EF4-FFF2-40B4-BE49-F238E27FC236}">
                <a16:creationId xmlns:a16="http://schemas.microsoft.com/office/drawing/2014/main" id="{C0F328A3-EC04-5F15-0449-D81235147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17" y="4316733"/>
            <a:ext cx="4623435" cy="17878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779EBF-E121-76A4-82E4-17A9FC89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3653"/>
            <a:ext cx="5751195" cy="42094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1A0624-0D02-83A4-8CA4-8AB7D5680568}"/>
              </a:ext>
            </a:extLst>
          </p:cNvPr>
          <p:cNvSpPr txBox="1"/>
          <p:nvPr/>
        </p:nvSpPr>
        <p:spPr>
          <a:xfrm>
            <a:off x="740229" y="3933056"/>
            <a:ext cx="3162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Multiple trigger patterns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</a:p>
          <a:p>
            <a:pPr marL="285750" indent="-285750">
              <a:buFont typeface="Wingdings" pitchFamily="2" charset="2"/>
              <a:buChar char="p"/>
            </a:pP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6CE89A-441F-1F45-D600-EC2CB01E632D}"/>
              </a:ext>
            </a:extLst>
          </p:cNvPr>
          <p:cNvSpPr/>
          <p:nvPr/>
        </p:nvSpPr>
        <p:spPr>
          <a:xfrm>
            <a:off x="657366" y="6289575"/>
            <a:ext cx="810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b="0" i="0" dirty="0">
                <a:effectLst/>
                <a:latin typeface="Arial" panose="020B0604020202020204" pitchFamily="34" charset="0"/>
              </a:rPr>
              <a:t>Sun, </a:t>
            </a:r>
            <a:r>
              <a:rPr lang="en-AU" altLang="zh-CN" sz="1400" b="0" i="0" dirty="0" err="1">
                <a:effectLst/>
                <a:latin typeface="Arial" panose="020B0604020202020204" pitchFamily="34" charset="0"/>
              </a:rPr>
              <a:t>Yuhua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, et al. “Backdoor Attacks on Crowd Counting.” ACM Multimedia</a:t>
            </a:r>
            <a:r>
              <a:rPr lang="en-US" altLang="zh-CN" sz="1400" dirty="0">
                <a:latin typeface="Arial" panose="020B0604020202020204" pitchFamily="34" charset="0"/>
              </a:rPr>
              <a:t>,</a:t>
            </a:r>
            <a:r>
              <a:rPr lang="en-AU" altLang="zh-CN" sz="1400" b="0" i="0" dirty="0">
                <a:effectLst/>
                <a:latin typeface="Arial" panose="020B0604020202020204" pitchFamily="34" charset="0"/>
              </a:rPr>
              <a:t> 2022.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6672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F9914-1D09-2AE5-6C3C-1A6D519C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后门防御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3544B0-F604-EA84-66DC-A886C870330A}"/>
              </a:ext>
            </a:extLst>
          </p:cNvPr>
          <p:cNvSpPr txBox="1"/>
          <p:nvPr/>
        </p:nvSpPr>
        <p:spPr>
          <a:xfrm>
            <a:off x="1140113" y="980728"/>
            <a:ext cx="10287907" cy="51162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后门检测：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检测后门样本或后门模型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Activation Cluster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Chen et al. 2018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Spectral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Signature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al.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STRIP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Gao et al. 2019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Neural Cleanse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Wang et al. 2019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后门移除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从后门模型中移除后门触发器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Liu et al. 2018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Fine-pruning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Liu et al. 2018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 Connectivity Repair (MCR)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Zhao et al. 2020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Distillation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al.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Adversarial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Neuron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Pruning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(ANP)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Wu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al.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Anti-Backdoor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(ABL)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al.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6302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B6D6-25C6-2FBB-7B44-0264093D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Activation Cluster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CA979A-AF4A-E7C9-E901-B0B02531D0C7}"/>
              </a:ext>
            </a:extLst>
          </p:cNvPr>
          <p:cNvSpPr txBox="1"/>
          <p:nvPr/>
        </p:nvSpPr>
        <p:spPr>
          <a:xfrm>
            <a:off x="479376" y="6416809"/>
            <a:ext cx="925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solidFill>
                  <a:schemeClr val="bg1"/>
                </a:solidFill>
              </a:rPr>
              <a:t>Chen, Bryant, et al. "Detecting backdoor attacks on deep neural networks by activation clustering." </a:t>
            </a:r>
            <a:r>
              <a:rPr lang="en-AU" altLang="zh-CN" sz="1400" i="1" dirty="0">
                <a:solidFill>
                  <a:schemeClr val="bg1"/>
                </a:solidFill>
              </a:rPr>
              <a:t>arXiv:1811.03728</a:t>
            </a:r>
            <a:r>
              <a:rPr lang="en-AU" altLang="zh-CN" sz="1400" dirty="0">
                <a:solidFill>
                  <a:schemeClr val="bg1"/>
                </a:solidFill>
              </a:rPr>
              <a:t> (2018).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085AE7-6F4E-F397-4897-4C077DBF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2" y="1100216"/>
            <a:ext cx="5144308" cy="4128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D4A6EC-B962-55A0-6D37-407DE835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891" y="1195218"/>
            <a:ext cx="5031973" cy="12523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EFCA8D-5E9D-BF36-04FF-6A8B48F4EB96}"/>
              </a:ext>
            </a:extLst>
          </p:cNvPr>
          <p:cNvSpPr txBox="1"/>
          <p:nvPr/>
        </p:nvSpPr>
        <p:spPr>
          <a:xfrm>
            <a:off x="7615392" y="2958591"/>
            <a:ext cx="3927678" cy="1884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假设：后门数据聚类可分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神经网最后一层输出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ICA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降维，去前三个主成分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聚类分析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728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6917C-6DDD-1703-96C6-ED5F032D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Spectral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(SS)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8F17ED-B22B-9757-BD54-BD288872F8A5}"/>
              </a:ext>
            </a:extLst>
          </p:cNvPr>
          <p:cNvSpPr txBox="1"/>
          <p:nvPr/>
        </p:nvSpPr>
        <p:spPr>
          <a:xfrm>
            <a:off x="590168" y="6289575"/>
            <a:ext cx="8540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Tran, Brandon, Jerry Li, and Aleksander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Madry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“Spectral signatures in backdoor attacks.” </a:t>
            </a:r>
            <a:r>
              <a:rPr lang="en-US" altLang="zh-CN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2018.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7AA9E1-A1D1-C241-34BB-CDC16E96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24" y="4930262"/>
            <a:ext cx="7544431" cy="8853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35D015-A572-7D2E-6759-0C7317B3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50" y="1534063"/>
            <a:ext cx="5810121" cy="279457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0B9049-05A1-85BE-92EF-47E5FFA7FF4A}"/>
              </a:ext>
            </a:extLst>
          </p:cNvPr>
          <p:cNvSpPr/>
          <p:nvPr/>
        </p:nvSpPr>
        <p:spPr>
          <a:xfrm>
            <a:off x="1517168" y="934883"/>
            <a:ext cx="2784737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后门样本的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SVD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降维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AD80E0-0D12-7568-F1D4-4F8A7C033914}"/>
              </a:ext>
            </a:extLst>
          </p:cNvPr>
          <p:cNvSpPr txBox="1"/>
          <p:nvPr/>
        </p:nvSpPr>
        <p:spPr>
          <a:xfrm>
            <a:off x="7490252" y="19746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输入空间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55E78D-6890-4A12-F134-24E0DEDED458}"/>
              </a:ext>
            </a:extLst>
          </p:cNvPr>
          <p:cNvSpPr txBox="1"/>
          <p:nvPr/>
        </p:nvSpPr>
        <p:spPr>
          <a:xfrm>
            <a:off x="7490252" y="33838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深度特征空间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51C79A-EE48-24B1-1204-64916AB75921}"/>
              </a:ext>
            </a:extLst>
          </p:cNvPr>
          <p:cNvSpPr/>
          <p:nvPr/>
        </p:nvSpPr>
        <p:spPr>
          <a:xfrm>
            <a:off x="1517168" y="4437112"/>
            <a:ext cx="6796541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SVD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降维得到的协方差矩阵的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奇异向量进行检测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D261CA-80E0-BA4F-4ABE-762ED7B45EDA}"/>
              </a:ext>
            </a:extLst>
          </p:cNvPr>
          <p:cNvSpPr txBox="1"/>
          <p:nvPr/>
        </p:nvSpPr>
        <p:spPr>
          <a:xfrm>
            <a:off x="5663952" y="333046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C00000"/>
                </a:solidFill>
              </a:rPr>
              <a:t>绿色：后门数据</a:t>
            </a:r>
          </a:p>
        </p:txBody>
      </p:sp>
    </p:spTree>
    <p:extLst>
      <p:ext uri="{BB962C8B-B14F-4D97-AF65-F5344CB8AC3E}">
        <p14:creationId xmlns:p14="http://schemas.microsoft.com/office/powerpoint/2010/main" val="4005886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23B7E-F504-A29B-721F-8B40A603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STRIP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6B47DE-C21C-5890-4C5C-4AA9CDACF9CF}"/>
              </a:ext>
            </a:extLst>
          </p:cNvPr>
          <p:cNvSpPr txBox="1"/>
          <p:nvPr/>
        </p:nvSpPr>
        <p:spPr>
          <a:xfrm>
            <a:off x="839416" y="6289575"/>
            <a:ext cx="8248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Gao,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Yansong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"Strip: A defence against trojan attacks on deep neural networks." </a:t>
            </a:r>
            <a:r>
              <a:rPr lang="en-AU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ACSAC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2019.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0CDDF-A283-1EB0-C1BA-ABC8CF47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204227"/>
            <a:ext cx="4000878" cy="12502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D6A301-B714-00DE-E716-AEF9655480AB}"/>
              </a:ext>
            </a:extLst>
          </p:cNvPr>
          <p:cNvSpPr/>
          <p:nvPr/>
        </p:nvSpPr>
        <p:spPr>
          <a:xfrm>
            <a:off x="1332642" y="1477911"/>
            <a:ext cx="385874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后门样本具有输入无关性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56777C-EBA1-C29D-B9E7-32CBA185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58" y="3429000"/>
            <a:ext cx="8248284" cy="26359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C915BB8-E404-B2AF-B0A4-00DFB5F97329}"/>
              </a:ext>
            </a:extLst>
          </p:cNvPr>
          <p:cNvSpPr/>
          <p:nvPr/>
        </p:nvSpPr>
        <p:spPr>
          <a:xfrm>
            <a:off x="1332642" y="2660652"/>
            <a:ext cx="508985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扰动后预测不变的样本是后门样本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498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4D2AF-575F-F068-2D89-9FDB5BE0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(NC)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31E29E-2B21-F541-53C6-9740F75764A4}"/>
              </a:ext>
            </a:extLst>
          </p:cNvPr>
          <p:cNvSpPr/>
          <p:nvPr/>
        </p:nvSpPr>
        <p:spPr>
          <a:xfrm>
            <a:off x="551384" y="630932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</a:rPr>
              <a:t>Wang, </a:t>
            </a:r>
            <a:r>
              <a:rPr lang="en-AU" altLang="zh-CN" sz="1400" dirty="0" err="1">
                <a:latin typeface="Arial" panose="020B0604020202020204" pitchFamily="34" charset="0"/>
              </a:rPr>
              <a:t>Bolun</a:t>
            </a:r>
            <a:r>
              <a:rPr lang="en-AU" altLang="zh-CN" sz="1400" dirty="0">
                <a:latin typeface="Arial" panose="020B0604020202020204" pitchFamily="34" charset="0"/>
              </a:rPr>
              <a:t>, et al. "Neural cleanse: Identifying and mitigating backdoor attacks in neural networks." </a:t>
            </a:r>
            <a:r>
              <a:rPr lang="en-US" altLang="zh-CN" sz="1400" i="1" dirty="0">
                <a:latin typeface="Arial" panose="020B0604020202020204" pitchFamily="34" charset="0"/>
              </a:rPr>
              <a:t>S&amp;P</a:t>
            </a:r>
            <a:r>
              <a:rPr lang="en-AU" altLang="zh-CN" sz="1400" dirty="0">
                <a:latin typeface="Arial" panose="020B0604020202020204" pitchFamily="34" charset="0"/>
              </a:rPr>
              <a:t>, 2019.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5143EC-D2DF-116B-69F3-C02462E5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647654"/>
            <a:ext cx="6098089" cy="27894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22AC106-3EC1-5AEF-9BA6-463731ADD590}"/>
              </a:ext>
            </a:extLst>
          </p:cNvPr>
          <p:cNvSpPr/>
          <p:nvPr/>
        </p:nvSpPr>
        <p:spPr>
          <a:xfrm>
            <a:off x="1517168" y="980728"/>
            <a:ext cx="570540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后门模型中其他类到后门类的距离更近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EDF513-0A00-B354-6C68-75484CC1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5277032"/>
            <a:ext cx="3689319" cy="7734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86D648-F2F0-3597-0D31-CADAB01E6E82}"/>
              </a:ext>
            </a:extLst>
          </p:cNvPr>
          <p:cNvSpPr/>
          <p:nvPr/>
        </p:nvSpPr>
        <p:spPr>
          <a:xfrm>
            <a:off x="1517168" y="4437112"/>
            <a:ext cx="9398727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通过逐个类别寻找最近距离可以确定模型是否有后门以及后门类别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189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F9914-1D09-2AE5-6C3C-1A6D519C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后门防御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3544B0-F604-EA84-66DC-A886C870330A}"/>
              </a:ext>
            </a:extLst>
          </p:cNvPr>
          <p:cNvSpPr txBox="1"/>
          <p:nvPr/>
        </p:nvSpPr>
        <p:spPr>
          <a:xfrm>
            <a:off x="1140113" y="908720"/>
            <a:ext cx="10287907" cy="51162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后门检测：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检测后门样本或后门模型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Activation Cluster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Chen et al. 2018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Spectral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Signature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al.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STRIP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Gao et al. 2019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Neural Cleanse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Wang et al. 2019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后门移除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从后门模型中移除后门触发器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Liu et al. 2018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Fine-pruning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Liu et al. 2018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 Connectivity Repair (MCR) 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Zhao et al. 2020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Distillation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al.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Adversarial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Neuron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Pruning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(ANP)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Wu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al.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Anti-Backdoor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(ABL)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al.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7E8F52-DADF-0C22-BAA3-C48637226783}"/>
              </a:ext>
            </a:extLst>
          </p:cNvPr>
          <p:cNvSpPr/>
          <p:nvPr/>
        </p:nvSpPr>
        <p:spPr>
          <a:xfrm>
            <a:off x="1116588" y="3284984"/>
            <a:ext cx="9155876" cy="2873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405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Backdoor vs</a:t>
            </a:r>
            <a:r>
              <a:rPr kumimoji="1" lang="zh-CN" altLang="en-US" dirty="0"/>
              <a:t> </a:t>
            </a:r>
            <a:r>
              <a:rPr kumimoji="1" lang="en-US" altLang="zh-CN" dirty="0"/>
              <a:t>(Pure)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Poisoning</a:t>
            </a:r>
            <a:endParaRPr kumimoji="1"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587A63-4BF9-92AC-4C53-C3F16938C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444023"/>
            <a:ext cx="7488832" cy="41893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Poisoning attack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Training time attack</a:t>
            </a:r>
          </a:p>
          <a:p>
            <a:pPr lvl="1">
              <a:lnSpc>
                <a:spcPct val="150000"/>
              </a:lnSpc>
            </a:pPr>
            <a:r>
              <a:rPr lang="en-AU" altLang="zh-CN" sz="1800" dirty="0"/>
              <a:t>Change classification boundary 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Backdoor</a:t>
            </a:r>
            <a:r>
              <a:rPr lang="en-US" sz="2000" b="1" dirty="0"/>
              <a:t> attack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Training</a:t>
            </a:r>
            <a:r>
              <a:rPr lang="en-AU" sz="1800" dirty="0"/>
              <a:t> time attack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Does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change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original</a:t>
            </a:r>
            <a:r>
              <a:rPr lang="zh-CN" altLang="en-US" sz="1800" dirty="0"/>
              <a:t> </a:t>
            </a:r>
            <a:r>
              <a:rPr lang="en-US" altLang="zh-CN" sz="1800" dirty="0"/>
              <a:t>boundary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Add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boundary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822032-29EE-3333-52BA-A335BC6B1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5" b="34397"/>
          <a:stretch/>
        </p:blipFill>
        <p:spPr bwMode="auto">
          <a:xfrm>
            <a:off x="7142261" y="1045988"/>
            <a:ext cx="3112982" cy="21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0A6B8C5-5449-0867-BC1D-5E843473C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42" b="34397"/>
          <a:stretch/>
        </p:blipFill>
        <p:spPr bwMode="auto">
          <a:xfrm>
            <a:off x="7296491" y="3533391"/>
            <a:ext cx="2986528" cy="21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5364D25-FDCD-9D79-12CD-9E89F22F9D09}"/>
              </a:ext>
            </a:extLst>
          </p:cNvPr>
          <p:cNvSpPr/>
          <p:nvPr/>
        </p:nvSpPr>
        <p:spPr>
          <a:xfrm>
            <a:off x="1487488" y="3428507"/>
            <a:ext cx="9217024" cy="2376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2A9683-DB28-15DF-5287-811AD78C4D49}"/>
              </a:ext>
            </a:extLst>
          </p:cNvPr>
          <p:cNvSpPr/>
          <p:nvPr/>
        </p:nvSpPr>
        <p:spPr>
          <a:xfrm>
            <a:off x="9573717" y="3888885"/>
            <a:ext cx="1008112" cy="966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E38B341-9C19-BB13-9FDC-EE1B6AC15425}"/>
              </a:ext>
            </a:extLst>
          </p:cNvPr>
          <p:cNvCxnSpPr>
            <a:cxnSpLocks/>
          </p:cNvCxnSpPr>
          <p:nvPr/>
        </p:nvCxnSpPr>
        <p:spPr>
          <a:xfrm flipH="1">
            <a:off x="9035525" y="3672861"/>
            <a:ext cx="372843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004F890-E0D7-E7D4-A1A1-1E02EF96ED4D}"/>
              </a:ext>
            </a:extLst>
          </p:cNvPr>
          <p:cNvSpPr/>
          <p:nvPr/>
        </p:nvSpPr>
        <p:spPr>
          <a:xfrm>
            <a:off x="9225517" y="4032901"/>
            <a:ext cx="235663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84F395-D097-6AF0-9435-329BDC7E264F}"/>
              </a:ext>
            </a:extLst>
          </p:cNvPr>
          <p:cNvSpPr/>
          <p:nvPr/>
        </p:nvSpPr>
        <p:spPr>
          <a:xfrm>
            <a:off x="9336360" y="4104909"/>
            <a:ext cx="72008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80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89259-AA60-323E-D609-CAE43003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后门移除 </a:t>
            </a:r>
            <a:r>
              <a:rPr kumimoji="1" lang="en-US" altLang="zh-CN" dirty="0"/>
              <a:t>-</a:t>
            </a:r>
            <a:r>
              <a:rPr kumimoji="1" lang="zh-CN" altLang="en-US" dirty="0"/>
              <a:t> 优化目标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8872F2-8A17-AB36-59F9-AAB59F555422}"/>
              </a:ext>
            </a:extLst>
          </p:cNvPr>
          <p:cNvSpPr txBox="1"/>
          <p:nvPr/>
        </p:nvSpPr>
        <p:spPr>
          <a:xfrm>
            <a:off x="1334118" y="1649845"/>
            <a:ext cx="5764513" cy="2807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尽量少的使用干净数据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尽量快的移除所有后门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代价小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不影响模型正常性能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移除后不需要重训练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7AD4C0-7502-64D5-FA57-82A2F2EB7B31}"/>
              </a:ext>
            </a:extLst>
          </p:cNvPr>
          <p:cNvSpPr txBox="1"/>
          <p:nvPr/>
        </p:nvSpPr>
        <p:spPr>
          <a:xfrm>
            <a:off x="6578603" y="1649846"/>
            <a:ext cx="4839786" cy="280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能同时移除不同类型的后门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能保护不同类型的模型、数据集等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鲁棒性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Attack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鲁棒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对不同设置鲁棒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402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89259-AA60-323E-D609-CAE43003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后门移除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实验设置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20F856-3A02-9AA7-A5AB-798564C35D66}"/>
              </a:ext>
            </a:extLst>
          </p:cNvPr>
          <p:cNvSpPr/>
          <p:nvPr/>
        </p:nvSpPr>
        <p:spPr>
          <a:xfrm>
            <a:off x="1003145" y="1547075"/>
            <a:ext cx="6013185" cy="2241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假设后门模型已经确定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大部分方法需要少量干净数据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大部分方法需要在完成后对模型再次微调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多少都会影响一点模型性能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522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6B08C-9E87-C5B8-7A76-D0B8E25C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Fine-pruning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(FP)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A0BAD6-7553-6DEE-A803-15B794FBFE40}"/>
              </a:ext>
            </a:extLst>
          </p:cNvPr>
          <p:cNvSpPr txBox="1"/>
          <p:nvPr/>
        </p:nvSpPr>
        <p:spPr>
          <a:xfrm>
            <a:off x="535508" y="6289575"/>
            <a:ext cx="10024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Liu, Kang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</a:t>
            </a:r>
            <a:r>
              <a:rPr lang="en-AU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. "Fine-Pruning: Defending Against Backdooring Attacks on Deep Neural Networks." </a:t>
            </a:r>
            <a:r>
              <a:rPr lang="en-AU" altLang="zh-CN" sz="1400" i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arXiv:1805.12185</a:t>
            </a:r>
            <a:r>
              <a:rPr lang="en-AU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 (2018).</a:t>
            </a:r>
            <a:endParaRPr kumimoji="1"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B8622B-9028-43DF-151B-67E0402416D6}"/>
              </a:ext>
            </a:extLst>
          </p:cNvPr>
          <p:cNvSpPr/>
          <p:nvPr/>
        </p:nvSpPr>
        <p:spPr>
          <a:xfrm>
            <a:off x="1378598" y="1340768"/>
            <a:ext cx="6144631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步骤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：参见冗余神经元；步骤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：微调以恢复性能</a:t>
            </a:r>
            <a:endParaRPr kumimoji="1"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076768-FAB2-DF04-42A7-356A58466B68}"/>
              </a:ext>
            </a:extLst>
          </p:cNvPr>
          <p:cNvSpPr txBox="1"/>
          <p:nvPr/>
        </p:nvSpPr>
        <p:spPr>
          <a:xfrm>
            <a:off x="7616017" y="1439705"/>
            <a:ext cx="181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裁剪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7FF402-4CB8-37B0-CED6-2DCD24AB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96" y="2028465"/>
            <a:ext cx="6144631" cy="30077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E3E277A-187B-CD4F-D8B8-100DA692F57C}"/>
              </a:ext>
            </a:extLst>
          </p:cNvPr>
          <p:cNvSpPr/>
          <p:nvPr/>
        </p:nvSpPr>
        <p:spPr>
          <a:xfrm>
            <a:off x="1378597" y="5036236"/>
            <a:ext cx="4063933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裁剪在干净数据上休眠的神经元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2920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0CA8EAE-183E-1575-AADE-00E3DC46C66B}"/>
              </a:ext>
            </a:extLst>
          </p:cNvPr>
          <p:cNvSpPr/>
          <p:nvPr/>
        </p:nvSpPr>
        <p:spPr>
          <a:xfrm>
            <a:off x="9799555" y="3962499"/>
            <a:ext cx="1756610" cy="12520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88737B3-FE71-78F9-519D-4C9D91F21B4D}"/>
              </a:ext>
            </a:extLst>
          </p:cNvPr>
          <p:cNvSpPr/>
          <p:nvPr/>
        </p:nvSpPr>
        <p:spPr>
          <a:xfrm>
            <a:off x="8665266" y="4011812"/>
            <a:ext cx="1756610" cy="125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99A8E8-2283-8BE0-3E43-6F4BED5D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 Connectivity Repair (MCR)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24D2A7-0688-4E4E-2AA5-4EF6B28AB4A5}"/>
              </a:ext>
            </a:extLst>
          </p:cNvPr>
          <p:cNvSpPr txBox="1"/>
          <p:nvPr/>
        </p:nvSpPr>
        <p:spPr>
          <a:xfrm>
            <a:off x="669933" y="6289575"/>
            <a:ext cx="847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Zhao, Pu, et al. “Bridging mode connectivity in loss landscapes and adversarial robustness.” </a:t>
            </a:r>
            <a:r>
              <a:rPr lang="en-AU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2020.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3CFDBD-7DBA-E5B5-67CD-3B8C37D779A4}"/>
              </a:ext>
            </a:extLst>
          </p:cNvPr>
          <p:cNvGrpSpPr/>
          <p:nvPr/>
        </p:nvGrpSpPr>
        <p:grpSpPr>
          <a:xfrm>
            <a:off x="8373440" y="1363555"/>
            <a:ext cx="1511112" cy="1704548"/>
            <a:chOff x="938416" y="830089"/>
            <a:chExt cx="2566168" cy="2164702"/>
          </a:xfrm>
        </p:grpSpPr>
        <p:sp>
          <p:nvSpPr>
            <p:cNvPr id="18" name="Rectangle 68">
              <a:extLst>
                <a:ext uri="{FF2B5EF4-FFF2-40B4-BE49-F238E27FC236}">
                  <a16:creationId xmlns:a16="http://schemas.microsoft.com/office/drawing/2014/main" id="{FDE0AEE7-8FA5-B96B-3838-8AC1FC7A9DF4}"/>
                </a:ext>
              </a:extLst>
            </p:cNvPr>
            <p:cNvSpPr/>
            <p:nvPr/>
          </p:nvSpPr>
          <p:spPr>
            <a:xfrm>
              <a:off x="938416" y="830089"/>
              <a:ext cx="2566168" cy="21647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AU" sz="1001" b="1" dirty="0">
                <a:solidFill>
                  <a:schemeClr val="accent1"/>
                </a:solidFill>
              </a:endParaRPr>
            </a:p>
          </p:txBody>
        </p:sp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964B6AAE-0DE2-AA79-152C-5FF27CE4A31F}"/>
                </a:ext>
              </a:extLst>
            </p:cNvPr>
            <p:cNvSpPr/>
            <p:nvPr/>
          </p:nvSpPr>
          <p:spPr>
            <a:xfrm>
              <a:off x="1297782" y="945930"/>
              <a:ext cx="636825" cy="1912599"/>
            </a:xfrm>
            <a:prstGeom prst="cube">
              <a:avLst>
                <a:gd name="adj" fmla="val 95433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696D1432-3E8D-FE9D-0362-C615C65EE912}"/>
                </a:ext>
              </a:extLst>
            </p:cNvPr>
            <p:cNvSpPr/>
            <p:nvPr/>
          </p:nvSpPr>
          <p:spPr>
            <a:xfrm>
              <a:off x="1348029" y="945930"/>
              <a:ext cx="636825" cy="1912599"/>
            </a:xfrm>
            <a:prstGeom prst="cube">
              <a:avLst>
                <a:gd name="adj" fmla="val 95433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1" name="立方体 20">
              <a:extLst>
                <a:ext uri="{FF2B5EF4-FFF2-40B4-BE49-F238E27FC236}">
                  <a16:creationId xmlns:a16="http://schemas.microsoft.com/office/drawing/2014/main" id="{D6BE51A7-1DE6-83BE-77DD-A3F23F340544}"/>
                </a:ext>
              </a:extLst>
            </p:cNvPr>
            <p:cNvSpPr/>
            <p:nvPr/>
          </p:nvSpPr>
          <p:spPr>
            <a:xfrm>
              <a:off x="1708592" y="1362629"/>
              <a:ext cx="426784" cy="1225182"/>
            </a:xfrm>
            <a:prstGeom prst="cube">
              <a:avLst>
                <a:gd name="adj" fmla="val 91909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2" name="立方体 21">
              <a:extLst>
                <a:ext uri="{FF2B5EF4-FFF2-40B4-BE49-F238E27FC236}">
                  <a16:creationId xmlns:a16="http://schemas.microsoft.com/office/drawing/2014/main" id="{CDBB6C37-5722-945C-9E62-3F8568198822}"/>
                </a:ext>
              </a:extLst>
            </p:cNvPr>
            <p:cNvSpPr/>
            <p:nvPr/>
          </p:nvSpPr>
          <p:spPr>
            <a:xfrm>
              <a:off x="1771462" y="1356922"/>
              <a:ext cx="426784" cy="1225182"/>
            </a:xfrm>
            <a:prstGeom prst="cube">
              <a:avLst>
                <a:gd name="adj" fmla="val 91909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069942F6-B600-7481-5D2E-CE0200602941}"/>
                </a:ext>
              </a:extLst>
            </p:cNvPr>
            <p:cNvSpPr/>
            <p:nvPr/>
          </p:nvSpPr>
          <p:spPr>
            <a:xfrm>
              <a:off x="2087282" y="1543086"/>
              <a:ext cx="316522" cy="852854"/>
            </a:xfrm>
            <a:prstGeom prst="cube">
              <a:avLst>
                <a:gd name="adj" fmla="val 72393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4" name="立方体 23">
              <a:extLst>
                <a:ext uri="{FF2B5EF4-FFF2-40B4-BE49-F238E27FC236}">
                  <a16:creationId xmlns:a16="http://schemas.microsoft.com/office/drawing/2014/main" id="{5BF466E3-CA44-4B98-0163-BB0716E129D9}"/>
                </a:ext>
              </a:extLst>
            </p:cNvPr>
            <p:cNvSpPr/>
            <p:nvPr/>
          </p:nvSpPr>
          <p:spPr>
            <a:xfrm>
              <a:off x="2199779" y="1543086"/>
              <a:ext cx="316522" cy="852854"/>
            </a:xfrm>
            <a:prstGeom prst="cube">
              <a:avLst>
                <a:gd name="adj" fmla="val 72393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25" name="Cube 28">
              <a:extLst>
                <a:ext uri="{FF2B5EF4-FFF2-40B4-BE49-F238E27FC236}">
                  <a16:creationId xmlns:a16="http://schemas.microsoft.com/office/drawing/2014/main" id="{680B537C-FD84-0BD6-9E14-D0BF08039D65}"/>
                </a:ext>
              </a:extLst>
            </p:cNvPr>
            <p:cNvSpPr/>
            <p:nvPr/>
          </p:nvSpPr>
          <p:spPr>
            <a:xfrm>
              <a:off x="2446754" y="1708392"/>
              <a:ext cx="263886" cy="525440"/>
            </a:xfrm>
            <a:prstGeom prst="cube">
              <a:avLst>
                <a:gd name="adj" fmla="val 43300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87"/>
            </a:p>
          </p:txBody>
        </p:sp>
        <p:sp>
          <p:nvSpPr>
            <p:cNvPr id="26" name="Cube 28">
              <a:extLst>
                <a:ext uri="{FF2B5EF4-FFF2-40B4-BE49-F238E27FC236}">
                  <a16:creationId xmlns:a16="http://schemas.microsoft.com/office/drawing/2014/main" id="{C135F81E-AD13-8025-58EF-EDDCC513F36C}"/>
                </a:ext>
              </a:extLst>
            </p:cNvPr>
            <p:cNvSpPr/>
            <p:nvPr/>
          </p:nvSpPr>
          <p:spPr>
            <a:xfrm>
              <a:off x="2621679" y="1708392"/>
              <a:ext cx="251148" cy="525439"/>
            </a:xfrm>
            <a:prstGeom prst="cube">
              <a:avLst>
                <a:gd name="adj" fmla="val 43300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87"/>
            </a:p>
          </p:txBody>
        </p:sp>
        <p:sp>
          <p:nvSpPr>
            <p:cNvPr id="27" name="Cube 31">
              <a:extLst>
                <a:ext uri="{FF2B5EF4-FFF2-40B4-BE49-F238E27FC236}">
                  <a16:creationId xmlns:a16="http://schemas.microsoft.com/office/drawing/2014/main" id="{B18D847B-C357-8A1E-4AE9-014A69C13A74}"/>
                </a:ext>
              </a:extLst>
            </p:cNvPr>
            <p:cNvSpPr/>
            <p:nvPr/>
          </p:nvSpPr>
          <p:spPr>
            <a:xfrm>
              <a:off x="2854117" y="1830594"/>
              <a:ext cx="271848" cy="277837"/>
            </a:xfrm>
            <a:prstGeom prst="cube">
              <a:avLst>
                <a:gd name="adj" fmla="val 45261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87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56FC1E7-9079-FF65-71A0-BB408281F84D}"/>
                  </a:ext>
                </a:extLst>
              </p:cNvPr>
              <p:cNvSpPr txBox="1"/>
              <p:nvPr/>
            </p:nvSpPr>
            <p:spPr>
              <a:xfrm>
                <a:off x="2660145" y="3134409"/>
                <a:ext cx="6439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AU" altLang="zh-CN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56FC1E7-9079-FF65-71A0-BB408281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45" y="3134409"/>
                <a:ext cx="64395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D38F5A4-2A02-833E-A29C-7F61D2D431EF}"/>
                  </a:ext>
                </a:extLst>
              </p:cNvPr>
              <p:cNvSpPr txBox="1"/>
              <p:nvPr/>
            </p:nvSpPr>
            <p:spPr>
              <a:xfrm>
                <a:off x="8914367" y="3150059"/>
                <a:ext cx="651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AU" altLang="zh-CN" sz="24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D38F5A4-2A02-833E-A29C-7F61D2D43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367" y="3150059"/>
                <a:ext cx="65107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00F7A85-96F9-25E5-9747-A382EA8DFA0D}"/>
              </a:ext>
            </a:extLst>
          </p:cNvPr>
          <p:cNvCxnSpPr>
            <a:cxnSpLocks/>
          </p:cNvCxnSpPr>
          <p:nvPr/>
        </p:nvCxnSpPr>
        <p:spPr>
          <a:xfrm>
            <a:off x="3485402" y="3409405"/>
            <a:ext cx="5164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79E6531-21E1-2E85-6FBB-991B4615EB9F}"/>
                  </a:ext>
                </a:extLst>
              </p:cNvPr>
              <p:cNvSpPr txBox="1"/>
              <p:nvPr/>
            </p:nvSpPr>
            <p:spPr>
              <a:xfrm>
                <a:off x="2856467" y="3579468"/>
                <a:ext cx="1313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79E6531-21E1-2E85-6FBB-991B4615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467" y="3579468"/>
                <a:ext cx="1313565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8B8ACCA-99F1-317F-C819-9828C6B76C0B}"/>
                  </a:ext>
                </a:extLst>
              </p:cNvPr>
              <p:cNvSpPr txBox="1"/>
              <p:nvPr/>
            </p:nvSpPr>
            <p:spPr>
              <a:xfrm>
                <a:off x="7819780" y="3579468"/>
                <a:ext cx="1301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8B8ACCA-99F1-317F-C819-9828C6B76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780" y="3579468"/>
                <a:ext cx="1301575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6CA2C5D-A58E-4B2B-3BA6-9C2C0F81389F}"/>
                  </a:ext>
                </a:extLst>
              </p:cNvPr>
              <p:cNvSpPr txBox="1"/>
              <p:nvPr/>
            </p:nvSpPr>
            <p:spPr>
              <a:xfrm>
                <a:off x="5645194" y="2940439"/>
                <a:ext cx="699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6CA2C5D-A58E-4B2B-3BA6-9C2C0F813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94" y="2940439"/>
                <a:ext cx="6994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F3544BCA-D8BC-4949-B411-AD50CBD97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766" y="2207789"/>
            <a:ext cx="4146279" cy="353951"/>
          </a:xfrm>
          <a:prstGeom prst="rect">
            <a:avLst/>
          </a:prstGeom>
        </p:spPr>
      </p:pic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5E15960-8F0E-A74F-2C64-D406ED343583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 flipH="1">
            <a:off x="5994905" y="2561740"/>
            <a:ext cx="1" cy="3786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EF7A9A9-6E6D-1696-6F44-081E5DD20435}"/>
              </a:ext>
            </a:extLst>
          </p:cNvPr>
          <p:cNvGrpSpPr/>
          <p:nvPr/>
        </p:nvGrpSpPr>
        <p:grpSpPr>
          <a:xfrm>
            <a:off x="2226568" y="1423129"/>
            <a:ext cx="1511112" cy="1704548"/>
            <a:chOff x="938416" y="830089"/>
            <a:chExt cx="2566168" cy="2164702"/>
          </a:xfrm>
        </p:grpSpPr>
        <p:sp>
          <p:nvSpPr>
            <p:cNvPr id="47" name="Rectangle 68">
              <a:extLst>
                <a:ext uri="{FF2B5EF4-FFF2-40B4-BE49-F238E27FC236}">
                  <a16:creationId xmlns:a16="http://schemas.microsoft.com/office/drawing/2014/main" id="{AC4D11C1-9C34-C8D6-200C-DED8D8061AA1}"/>
                </a:ext>
              </a:extLst>
            </p:cNvPr>
            <p:cNvSpPr/>
            <p:nvPr/>
          </p:nvSpPr>
          <p:spPr>
            <a:xfrm>
              <a:off x="938416" y="830089"/>
              <a:ext cx="2566168" cy="21647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AU" sz="1001" b="1" dirty="0">
                <a:solidFill>
                  <a:schemeClr val="accent1"/>
                </a:solidFill>
              </a:endParaRPr>
            </a:p>
          </p:txBody>
        </p:sp>
        <p:sp>
          <p:nvSpPr>
            <p:cNvPr id="48" name="立方体 47">
              <a:extLst>
                <a:ext uri="{FF2B5EF4-FFF2-40B4-BE49-F238E27FC236}">
                  <a16:creationId xmlns:a16="http://schemas.microsoft.com/office/drawing/2014/main" id="{E000764F-7326-4F2E-7759-4EF88C03C977}"/>
                </a:ext>
              </a:extLst>
            </p:cNvPr>
            <p:cNvSpPr/>
            <p:nvPr/>
          </p:nvSpPr>
          <p:spPr>
            <a:xfrm>
              <a:off x="1297782" y="945930"/>
              <a:ext cx="636825" cy="1912599"/>
            </a:xfrm>
            <a:prstGeom prst="cube">
              <a:avLst>
                <a:gd name="adj" fmla="val 95433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49" name="立方体 48">
              <a:extLst>
                <a:ext uri="{FF2B5EF4-FFF2-40B4-BE49-F238E27FC236}">
                  <a16:creationId xmlns:a16="http://schemas.microsoft.com/office/drawing/2014/main" id="{F00E7E62-7E30-BAA8-0C7E-29C382F68FBC}"/>
                </a:ext>
              </a:extLst>
            </p:cNvPr>
            <p:cNvSpPr/>
            <p:nvPr/>
          </p:nvSpPr>
          <p:spPr>
            <a:xfrm>
              <a:off x="1348029" y="945930"/>
              <a:ext cx="636825" cy="1912599"/>
            </a:xfrm>
            <a:prstGeom prst="cube">
              <a:avLst>
                <a:gd name="adj" fmla="val 95433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50" name="立方体 49">
              <a:extLst>
                <a:ext uri="{FF2B5EF4-FFF2-40B4-BE49-F238E27FC236}">
                  <a16:creationId xmlns:a16="http://schemas.microsoft.com/office/drawing/2014/main" id="{D44392B3-B552-2CE3-6B47-D50A8DF557C1}"/>
                </a:ext>
              </a:extLst>
            </p:cNvPr>
            <p:cNvSpPr/>
            <p:nvPr/>
          </p:nvSpPr>
          <p:spPr>
            <a:xfrm>
              <a:off x="1708592" y="1362629"/>
              <a:ext cx="426784" cy="1225182"/>
            </a:xfrm>
            <a:prstGeom prst="cube">
              <a:avLst>
                <a:gd name="adj" fmla="val 91909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51" name="立方体 50">
              <a:extLst>
                <a:ext uri="{FF2B5EF4-FFF2-40B4-BE49-F238E27FC236}">
                  <a16:creationId xmlns:a16="http://schemas.microsoft.com/office/drawing/2014/main" id="{BEFF8FED-82B7-DF83-1491-E74C1CDEA80D}"/>
                </a:ext>
              </a:extLst>
            </p:cNvPr>
            <p:cNvSpPr/>
            <p:nvPr/>
          </p:nvSpPr>
          <p:spPr>
            <a:xfrm>
              <a:off x="1771462" y="1356922"/>
              <a:ext cx="426784" cy="1225182"/>
            </a:xfrm>
            <a:prstGeom prst="cube">
              <a:avLst>
                <a:gd name="adj" fmla="val 91909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52" name="立方体 51">
              <a:extLst>
                <a:ext uri="{FF2B5EF4-FFF2-40B4-BE49-F238E27FC236}">
                  <a16:creationId xmlns:a16="http://schemas.microsoft.com/office/drawing/2014/main" id="{CC1D07F7-FC2E-8170-4008-551235A3D801}"/>
                </a:ext>
              </a:extLst>
            </p:cNvPr>
            <p:cNvSpPr/>
            <p:nvPr/>
          </p:nvSpPr>
          <p:spPr>
            <a:xfrm>
              <a:off x="2087282" y="1543086"/>
              <a:ext cx="316522" cy="852854"/>
            </a:xfrm>
            <a:prstGeom prst="cube">
              <a:avLst>
                <a:gd name="adj" fmla="val 72393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53" name="立方体 52">
              <a:extLst>
                <a:ext uri="{FF2B5EF4-FFF2-40B4-BE49-F238E27FC236}">
                  <a16:creationId xmlns:a16="http://schemas.microsoft.com/office/drawing/2014/main" id="{6F5D703E-C623-7F3F-7E64-DBD88C2432ED}"/>
                </a:ext>
              </a:extLst>
            </p:cNvPr>
            <p:cNvSpPr/>
            <p:nvPr/>
          </p:nvSpPr>
          <p:spPr>
            <a:xfrm>
              <a:off x="2199779" y="1543086"/>
              <a:ext cx="316522" cy="852854"/>
            </a:xfrm>
            <a:prstGeom prst="cube">
              <a:avLst>
                <a:gd name="adj" fmla="val 72393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87"/>
            </a:p>
          </p:txBody>
        </p:sp>
        <p:sp>
          <p:nvSpPr>
            <p:cNvPr id="54" name="Cube 28">
              <a:extLst>
                <a:ext uri="{FF2B5EF4-FFF2-40B4-BE49-F238E27FC236}">
                  <a16:creationId xmlns:a16="http://schemas.microsoft.com/office/drawing/2014/main" id="{67139717-9C93-F43A-D9A1-ACDA91B6C176}"/>
                </a:ext>
              </a:extLst>
            </p:cNvPr>
            <p:cNvSpPr/>
            <p:nvPr/>
          </p:nvSpPr>
          <p:spPr>
            <a:xfrm>
              <a:off x="2446754" y="1708392"/>
              <a:ext cx="263886" cy="525440"/>
            </a:xfrm>
            <a:prstGeom prst="cube">
              <a:avLst>
                <a:gd name="adj" fmla="val 43300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87"/>
            </a:p>
          </p:txBody>
        </p:sp>
        <p:sp>
          <p:nvSpPr>
            <p:cNvPr id="55" name="Cube 28">
              <a:extLst>
                <a:ext uri="{FF2B5EF4-FFF2-40B4-BE49-F238E27FC236}">
                  <a16:creationId xmlns:a16="http://schemas.microsoft.com/office/drawing/2014/main" id="{3FC2757F-2086-2DAD-5DAD-F781CA5AA788}"/>
                </a:ext>
              </a:extLst>
            </p:cNvPr>
            <p:cNvSpPr/>
            <p:nvPr/>
          </p:nvSpPr>
          <p:spPr>
            <a:xfrm>
              <a:off x="2621679" y="1708392"/>
              <a:ext cx="251148" cy="525440"/>
            </a:xfrm>
            <a:prstGeom prst="cube">
              <a:avLst>
                <a:gd name="adj" fmla="val 43300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87"/>
            </a:p>
          </p:txBody>
        </p:sp>
        <p:sp>
          <p:nvSpPr>
            <p:cNvPr id="56" name="Cube 31">
              <a:extLst>
                <a:ext uri="{FF2B5EF4-FFF2-40B4-BE49-F238E27FC236}">
                  <a16:creationId xmlns:a16="http://schemas.microsoft.com/office/drawing/2014/main" id="{FF519BD0-A652-9E80-9FD7-D2A6C76DEC36}"/>
                </a:ext>
              </a:extLst>
            </p:cNvPr>
            <p:cNvSpPr/>
            <p:nvPr/>
          </p:nvSpPr>
          <p:spPr>
            <a:xfrm>
              <a:off x="2854117" y="1830594"/>
              <a:ext cx="271848" cy="277837"/>
            </a:xfrm>
            <a:prstGeom prst="cube">
              <a:avLst>
                <a:gd name="adj" fmla="val 45261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87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781D34B-1C5A-A7EF-84C5-C89EF64E0474}"/>
                </a:ext>
              </a:extLst>
            </p:cNvPr>
            <p:cNvSpPr/>
            <p:nvPr/>
          </p:nvSpPr>
          <p:spPr>
            <a:xfrm>
              <a:off x="1809511" y="2233832"/>
              <a:ext cx="170097" cy="208801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7"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F51BBA5-EB11-A30F-C557-A609CD7ACB6C}"/>
              </a:ext>
            </a:extLst>
          </p:cNvPr>
          <p:cNvSpPr txBox="1"/>
          <p:nvPr/>
        </p:nvSpPr>
        <p:spPr>
          <a:xfrm>
            <a:off x="9440660" y="4437795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</a:rPr>
              <a:t>模型</a:t>
            </a:r>
            <a:r>
              <a:rPr kumimoji="1" lang="en-US" altLang="zh-CN" sz="2000" b="1" dirty="0" err="1">
                <a:solidFill>
                  <a:schemeClr val="bg1"/>
                </a:solidFill>
              </a:rPr>
              <a:t>mixup</a:t>
            </a:r>
            <a:endParaRPr kumimoji="1"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569867-8C9B-AECD-8589-226B2B03E86C}"/>
              </a:ext>
            </a:extLst>
          </p:cNvPr>
          <p:cNvSpPr txBox="1"/>
          <p:nvPr/>
        </p:nvSpPr>
        <p:spPr>
          <a:xfrm>
            <a:off x="1127448" y="534359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后门模型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8E2094-6C59-5D30-8D1D-1AFD2882487F}"/>
              </a:ext>
            </a:extLst>
          </p:cNvPr>
          <p:cNvSpPr txBox="1"/>
          <p:nvPr/>
        </p:nvSpPr>
        <p:spPr>
          <a:xfrm>
            <a:off x="6717488" y="534359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少量干净数据训练的模型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E0739B7-99CB-2453-A31C-8EBC04576B92}"/>
              </a:ext>
            </a:extLst>
          </p:cNvPr>
          <p:cNvCxnSpPr>
            <a:cxnSpLocks/>
          </p:cNvCxnSpPr>
          <p:nvPr/>
        </p:nvCxnSpPr>
        <p:spPr>
          <a:xfrm flipV="1">
            <a:off x="2597629" y="5567429"/>
            <a:ext cx="3991971" cy="182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3D5168D-DACC-AAD8-0E5E-4C3EDA947851}"/>
              </a:ext>
            </a:extLst>
          </p:cNvPr>
          <p:cNvSpPr txBox="1"/>
          <p:nvPr/>
        </p:nvSpPr>
        <p:spPr>
          <a:xfrm>
            <a:off x="2612150" y="5040816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在两个模型之间寻找一个更好的过渡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97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C9E7-6435-15D2-FBA2-AA20F3B1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(NAD)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BCBC69-A28E-33B2-64D9-E9D7B0CD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0" y="1451918"/>
            <a:ext cx="7831274" cy="42602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A24996-D1BC-4482-C179-F91E864F1667}"/>
              </a:ext>
            </a:extLst>
          </p:cNvPr>
          <p:cNvSpPr txBox="1"/>
          <p:nvPr/>
        </p:nvSpPr>
        <p:spPr>
          <a:xfrm>
            <a:off x="8328248" y="1451918"/>
            <a:ext cx="3455719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使用知识蒸馏移除后门</a:t>
            </a:r>
            <a:endParaRPr kumimoji="1"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需要一小部分干净数据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先微调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用微调后的模型作为教师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对中间层通道平均激活进行对齐蒸馏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CAA110-5486-0D5E-44A9-94CC7A7BAD2B}"/>
              </a:ext>
            </a:extLst>
          </p:cNvPr>
          <p:cNvSpPr txBox="1"/>
          <p:nvPr/>
        </p:nvSpPr>
        <p:spPr>
          <a:xfrm>
            <a:off x="623392" y="6303774"/>
            <a:ext cx="9091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Li, </a:t>
            </a:r>
            <a:r>
              <a:rPr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Yige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“Neural Attention Distillation: Erasing Backdoor Triggers from Deep Neural Networks.” </a:t>
            </a:r>
            <a:r>
              <a:rPr lang="en-AU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2020.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396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C9E7-6435-15D2-FBA2-AA20F3B1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(NAD)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6E4B8D-7EA4-9BF6-7AF0-2C5FEA094D30}"/>
              </a:ext>
            </a:extLst>
          </p:cNvPr>
          <p:cNvSpPr txBox="1"/>
          <p:nvPr/>
        </p:nvSpPr>
        <p:spPr>
          <a:xfrm>
            <a:off x="921771" y="1146629"/>
            <a:ext cx="601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 of attention functions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637CCD-3FC0-0670-3AF5-C455DEB7E52D}"/>
              </a:ext>
            </a:extLst>
          </p:cNvPr>
          <p:cNvSpPr txBox="1"/>
          <p:nvPr/>
        </p:nvSpPr>
        <p:spPr>
          <a:xfrm>
            <a:off x="921769" y="3074152"/>
            <a:ext cx="601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 of attention distillation loss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72539E-7D6A-199E-CC09-66A962E3AAA9}"/>
              </a:ext>
            </a:extLst>
          </p:cNvPr>
          <p:cNvSpPr txBox="1"/>
          <p:nvPr/>
        </p:nvSpPr>
        <p:spPr>
          <a:xfrm>
            <a:off x="921769" y="4797152"/>
            <a:ext cx="601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Overall training loss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1D41A07-F3E3-294B-C9AD-8CC19A6C0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5" y="1567627"/>
            <a:ext cx="7648106" cy="10692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8E8E799-0CC6-0073-B607-0A57E759F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88" y="3523864"/>
            <a:ext cx="4923544" cy="10088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7FB966-0AAB-BA96-3F5D-F02BEEA2F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89" y="5157192"/>
            <a:ext cx="7967796" cy="1015051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335B28E7-D136-75A0-1C40-251CDCDD27D8}"/>
              </a:ext>
            </a:extLst>
          </p:cNvPr>
          <p:cNvSpPr/>
          <p:nvPr/>
        </p:nvSpPr>
        <p:spPr>
          <a:xfrm>
            <a:off x="3914299" y="1660738"/>
            <a:ext cx="2593833" cy="8383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18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C9E7-6435-15D2-FBA2-AA20F3B1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(NAD)</a:t>
            </a: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480C031-1BB5-BBA9-1B33-630DE2655430}"/>
              </a:ext>
            </a:extLst>
          </p:cNvPr>
          <p:cNvGrpSpPr/>
          <p:nvPr/>
        </p:nvGrpSpPr>
        <p:grpSpPr>
          <a:xfrm>
            <a:off x="1039074" y="1628800"/>
            <a:ext cx="10211142" cy="3455180"/>
            <a:chOff x="911225" y="1547813"/>
            <a:chExt cx="7705725" cy="2262187"/>
          </a:xfrm>
        </p:grpSpPr>
        <p:pic>
          <p:nvPicPr>
            <p:cNvPr id="5" name="图片 1">
              <a:extLst>
                <a:ext uri="{FF2B5EF4-FFF2-40B4-BE49-F238E27FC236}">
                  <a16:creationId xmlns:a16="http://schemas.microsoft.com/office/drawing/2014/main" id="{5940F656-3A8A-C4D5-FCFF-75A29E14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225" y="1547813"/>
              <a:ext cx="7705725" cy="2262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1D7339-B6FC-6BF3-4401-18FBFD14601B}"/>
                </a:ext>
              </a:extLst>
            </p:cNvPr>
            <p:cNvSpPr/>
            <p:nvPr/>
          </p:nvSpPr>
          <p:spPr>
            <a:xfrm>
              <a:off x="7019925" y="1690688"/>
              <a:ext cx="1360488" cy="1882775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689CFE0D-9617-1AE4-2E47-604BA944A1D6}"/>
                </a:ext>
              </a:extLst>
            </p:cNvPr>
            <p:cNvSpPr/>
            <p:nvPr/>
          </p:nvSpPr>
          <p:spPr>
            <a:xfrm>
              <a:off x="7019925" y="3152775"/>
              <a:ext cx="1360488" cy="431800"/>
            </a:xfrm>
            <a:prstGeom prst="roundRect">
              <a:avLst/>
            </a:prstGeom>
            <a:solidFill>
              <a:schemeClr val="tx1">
                <a:lumMod val="60000"/>
                <a:lumOff val="40000"/>
                <a:alpha val="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BFFCCDC6-A15E-6F1B-D2E5-CA168E66C606}"/>
                </a:ext>
              </a:extLst>
            </p:cNvPr>
            <p:cNvSpPr/>
            <p:nvPr/>
          </p:nvSpPr>
          <p:spPr>
            <a:xfrm>
              <a:off x="1979613" y="3152775"/>
              <a:ext cx="1152525" cy="431800"/>
            </a:xfrm>
            <a:prstGeom prst="roundRect">
              <a:avLst/>
            </a:prstGeom>
            <a:solidFill>
              <a:schemeClr val="tx1">
                <a:lumMod val="60000"/>
                <a:lumOff val="40000"/>
                <a:alpha val="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3175F5F-A868-B844-AAFD-9355D27DA6C5}"/>
              </a:ext>
            </a:extLst>
          </p:cNvPr>
          <p:cNvSpPr txBox="1"/>
          <p:nvPr/>
        </p:nvSpPr>
        <p:spPr>
          <a:xfrm>
            <a:off x="773734" y="1220221"/>
            <a:ext cx="7583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of NAD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2BFC5C-A6CE-E2B4-1F15-E645C5C0745C}"/>
              </a:ext>
            </a:extLst>
          </p:cNvPr>
          <p:cNvSpPr txBox="1"/>
          <p:nvPr/>
        </p:nvSpPr>
        <p:spPr>
          <a:xfrm>
            <a:off x="1280296" y="5058452"/>
            <a:ext cx="9969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most effective against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backdoor attacks.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Minimum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impact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Reducing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91.82%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average,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sacrificing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only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2.66%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accuracy.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3132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C9E7-6435-15D2-FBA2-AA20F3B1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(NAD)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92FB0E-47C6-4A1A-CF80-601CFC34E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7023" r="2548"/>
          <a:stretch/>
        </p:blipFill>
        <p:spPr>
          <a:xfrm>
            <a:off x="1376855" y="1808531"/>
            <a:ext cx="9690538" cy="3408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1D6F375-ADE7-5BAC-B89B-52E344A5DA5D}"/>
              </a:ext>
            </a:extLst>
          </p:cNvPr>
          <p:cNvSpPr txBox="1"/>
          <p:nvPr/>
        </p:nvSpPr>
        <p:spPr>
          <a:xfrm>
            <a:off x="921770" y="1146629"/>
            <a:ext cx="8672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under different % of clean data:</a:t>
            </a: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2560720A-CB46-B464-2526-904F61F0CECF}"/>
              </a:ext>
            </a:extLst>
          </p:cNvPr>
          <p:cNvSpPr txBox="1"/>
          <p:nvPr/>
        </p:nvSpPr>
        <p:spPr>
          <a:xfrm>
            <a:off x="1350124" y="5797299"/>
            <a:ext cx="936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looks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good,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sufficient,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better!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0FC4BD-C412-CF8F-C935-BC2553D5B261}"/>
              </a:ext>
            </a:extLst>
          </p:cNvPr>
          <p:cNvSpPr txBox="1"/>
          <p:nvPr/>
        </p:nvSpPr>
        <p:spPr>
          <a:xfrm>
            <a:off x="2320283" y="5310744"/>
            <a:ext cx="285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 Attack success rate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7E34CD-C16B-6F17-AC17-14CA1C09B07E}"/>
              </a:ext>
            </a:extLst>
          </p:cNvPr>
          <p:cNvSpPr txBox="1"/>
          <p:nvPr/>
        </p:nvSpPr>
        <p:spPr>
          <a:xfrm>
            <a:off x="7914039" y="5310744"/>
            <a:ext cx="285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 Clean accuracy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856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C9E7-6435-15D2-FBA2-AA20F3B1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(NAD)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BB7219-A6B3-1870-CBEB-B2C21C20B5C8}"/>
              </a:ext>
            </a:extLst>
          </p:cNvPr>
          <p:cNvSpPr txBox="1"/>
          <p:nvPr/>
        </p:nvSpPr>
        <p:spPr>
          <a:xfrm>
            <a:off x="921770" y="1157562"/>
            <a:ext cx="8672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Effectiveness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teacher-student combinations: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C5000D-7EBB-5644-22CE-0B61466FE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t="4688" r="1035"/>
          <a:stretch/>
        </p:blipFill>
        <p:spPr>
          <a:xfrm>
            <a:off x="1055440" y="1685777"/>
            <a:ext cx="9722866" cy="312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678C08-6AEC-C280-F4BC-00A5048C8A91}"/>
              </a:ext>
            </a:extLst>
          </p:cNvPr>
          <p:cNvSpPr txBox="1"/>
          <p:nvPr/>
        </p:nvSpPr>
        <p:spPr>
          <a:xfrm>
            <a:off x="2227943" y="4898080"/>
            <a:ext cx="285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 Attack success rate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A34FA1-C71A-2D5C-9F0A-B276E73B1027}"/>
              </a:ext>
            </a:extLst>
          </p:cNvPr>
          <p:cNvSpPr txBox="1"/>
          <p:nvPr/>
        </p:nvSpPr>
        <p:spPr>
          <a:xfrm>
            <a:off x="7679297" y="4899545"/>
            <a:ext cx="285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 Clean accuracy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23D012EE-61BA-C1C9-8A2C-F6ADC16C63F6}"/>
              </a:ext>
            </a:extLst>
          </p:cNvPr>
          <p:cNvSpPr txBox="1"/>
          <p:nvPr/>
        </p:nvSpPr>
        <p:spPr>
          <a:xfrm>
            <a:off x="1055440" y="5539938"/>
            <a:ext cx="10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Fine-tuned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teacher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(B-F)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better,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average.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Teacher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trained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subset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also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good but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sacrifices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38E599B-6A4D-0180-72F6-A8AF8F16AF43}"/>
              </a:ext>
            </a:extLst>
          </p:cNvPr>
          <p:cNvSpPr/>
          <p:nvPr/>
        </p:nvSpPr>
        <p:spPr>
          <a:xfrm>
            <a:off x="3657600" y="1734207"/>
            <a:ext cx="2006352" cy="6246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EBCE2A0B-FD27-AA61-796E-B14E0BAF59EB}"/>
              </a:ext>
            </a:extLst>
          </p:cNvPr>
          <p:cNvSpPr/>
          <p:nvPr/>
        </p:nvSpPr>
        <p:spPr>
          <a:xfrm>
            <a:off x="8649274" y="1753185"/>
            <a:ext cx="1889337" cy="6246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4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C9E7-6435-15D2-FBA2-AA20F3B1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Distillation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(NAD)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F324C2-665A-1DC3-2060-92BD7C80B516}"/>
              </a:ext>
            </a:extLst>
          </p:cNvPr>
          <p:cNvSpPr txBox="1"/>
          <p:nvPr/>
        </p:nvSpPr>
        <p:spPr>
          <a:xfrm>
            <a:off x="921770" y="1146629"/>
            <a:ext cx="867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Effects of different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 functions: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0A808A-BA61-AB7C-7803-D1B35641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723038"/>
            <a:ext cx="6764819" cy="370189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8417859-5643-C140-E8F4-C6329941EA31}"/>
              </a:ext>
            </a:extLst>
          </p:cNvPr>
          <p:cNvSpPr/>
          <p:nvPr/>
        </p:nvSpPr>
        <p:spPr>
          <a:xfrm>
            <a:off x="3071664" y="3861048"/>
            <a:ext cx="6522279" cy="66045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AC5035-C9B2-15CC-8F1D-2A495EC8CB97}"/>
              </a:ext>
            </a:extLst>
          </p:cNvPr>
          <p:cNvSpPr txBox="1"/>
          <p:nvPr/>
        </p:nvSpPr>
        <p:spPr>
          <a:xfrm>
            <a:off x="417285" y="5688520"/>
            <a:ext cx="1135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 boxes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highlight our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recommended attention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0">
            <a:extLst>
              <a:ext uri="{FF2B5EF4-FFF2-40B4-BE49-F238E27FC236}">
                <a16:creationId xmlns:a16="http://schemas.microsoft.com/office/drawing/2014/main" id="{B0F9162F-BB23-99C4-757E-D32F699CC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67" y="2442612"/>
            <a:ext cx="1685471" cy="141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8">
            <a:extLst>
              <a:ext uri="{FF2B5EF4-FFF2-40B4-BE49-F238E27FC236}">
                <a16:creationId xmlns:a16="http://schemas.microsoft.com/office/drawing/2014/main" id="{7714939B-FAD9-11B4-3529-462EF196EF9E}"/>
              </a:ext>
            </a:extLst>
          </p:cNvPr>
          <p:cNvSpPr txBox="1"/>
          <p:nvPr/>
        </p:nvSpPr>
        <p:spPr>
          <a:xfrm>
            <a:off x="950914" y="3950305"/>
            <a:ext cx="1440996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backdoored image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4DC2AC84-5CF7-C731-0156-3BA922BA7A0D}"/>
              </a:ext>
            </a:extLst>
          </p:cNvPr>
          <p:cNvSpPr/>
          <p:nvPr/>
        </p:nvSpPr>
        <p:spPr>
          <a:xfrm>
            <a:off x="7608169" y="1844824"/>
            <a:ext cx="1985774" cy="327003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8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FDF45-235D-8261-E711-4B63009A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后门攻击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动机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06BFDB-05D5-F5BB-4BB0-0843803BE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97829"/>
            <a:ext cx="6058109" cy="3412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7C1D66-AABF-C1A0-96AB-6FBC6BB41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81" y="3479376"/>
            <a:ext cx="1012693" cy="1231188"/>
          </a:xfrm>
          <a:prstGeom prst="rect">
            <a:avLst/>
          </a:prstGeom>
        </p:spPr>
      </p:pic>
      <p:sp>
        <p:nvSpPr>
          <p:cNvPr id="6" name="虚尾箭头 5">
            <a:extLst>
              <a:ext uri="{FF2B5EF4-FFF2-40B4-BE49-F238E27FC236}">
                <a16:creationId xmlns:a16="http://schemas.microsoft.com/office/drawing/2014/main" id="{B7F250ED-11EA-BB9C-100D-E05044D45ADA}"/>
              </a:ext>
            </a:extLst>
          </p:cNvPr>
          <p:cNvSpPr/>
          <p:nvPr/>
        </p:nvSpPr>
        <p:spPr>
          <a:xfrm>
            <a:off x="6797296" y="2849383"/>
            <a:ext cx="1624078" cy="64309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A1A84B-3B72-9094-03C2-27B6D8152075}"/>
              </a:ext>
            </a:extLst>
          </p:cNvPr>
          <p:cNvSpPr txBox="1"/>
          <p:nvPr/>
        </p:nvSpPr>
        <p:spPr>
          <a:xfrm>
            <a:off x="6817655" y="2543586"/>
            <a:ext cx="136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9F47D4-C1F9-7A02-D72C-C6B26D1D495E}"/>
              </a:ext>
            </a:extLst>
          </p:cNvPr>
          <p:cNvSpPr txBox="1"/>
          <p:nvPr/>
        </p:nvSpPr>
        <p:spPr>
          <a:xfrm>
            <a:off x="1404635" y="4793538"/>
            <a:ext cx="42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大量互联网数据可能存在后门样本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95CC19-76D7-D9DE-35A3-68232690F6D0}"/>
              </a:ext>
            </a:extLst>
          </p:cNvPr>
          <p:cNvSpPr txBox="1"/>
          <p:nvPr/>
        </p:nvSpPr>
        <p:spPr>
          <a:xfrm>
            <a:off x="8715241" y="4781997"/>
            <a:ext cx="253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后门模型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D45A58-AB6B-D1C7-2CBC-10A6B75E1FF1}"/>
              </a:ext>
            </a:extLst>
          </p:cNvPr>
          <p:cNvSpPr/>
          <p:nvPr/>
        </p:nvSpPr>
        <p:spPr>
          <a:xfrm>
            <a:off x="8515292" y="1644885"/>
            <a:ext cx="2932084" cy="2954215"/>
          </a:xfrm>
          <a:prstGeom prst="roundRect">
            <a:avLst/>
          </a:prstGeom>
          <a:solidFill>
            <a:schemeClr val="tx1">
              <a:alpha val="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D70E313A-3385-FE75-3D2A-F2DED9F9BF53}"/>
              </a:ext>
            </a:extLst>
          </p:cNvPr>
          <p:cNvSpPr/>
          <p:nvPr/>
        </p:nvSpPr>
        <p:spPr>
          <a:xfrm>
            <a:off x="8869022" y="1807220"/>
            <a:ext cx="951068" cy="2589213"/>
          </a:xfrm>
          <a:prstGeom prst="cube">
            <a:avLst>
              <a:gd name="adj" fmla="val 8002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C015149E-F3E2-4A6C-FB07-22A643499060}"/>
              </a:ext>
            </a:extLst>
          </p:cNvPr>
          <p:cNvSpPr/>
          <p:nvPr/>
        </p:nvSpPr>
        <p:spPr>
          <a:xfrm>
            <a:off x="9323021" y="2363606"/>
            <a:ext cx="483382" cy="1658610"/>
          </a:xfrm>
          <a:prstGeom prst="cube">
            <a:avLst>
              <a:gd name="adj" fmla="val 64115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3" name="立方体 12">
            <a:extLst>
              <a:ext uri="{FF2B5EF4-FFF2-40B4-BE49-F238E27FC236}">
                <a16:creationId xmlns:a16="http://schemas.microsoft.com/office/drawing/2014/main" id="{871DC276-B1F0-3CB6-4EAC-C4268E3080D3}"/>
              </a:ext>
            </a:extLst>
          </p:cNvPr>
          <p:cNvSpPr/>
          <p:nvPr/>
        </p:nvSpPr>
        <p:spPr>
          <a:xfrm>
            <a:off x="9550588" y="2363606"/>
            <a:ext cx="483382" cy="1658610"/>
          </a:xfrm>
          <a:prstGeom prst="cube">
            <a:avLst>
              <a:gd name="adj" fmla="val 66642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234A390E-05CB-3674-18E2-A362DB6E51A9}"/>
              </a:ext>
            </a:extLst>
          </p:cNvPr>
          <p:cNvSpPr/>
          <p:nvPr/>
        </p:nvSpPr>
        <p:spPr>
          <a:xfrm>
            <a:off x="9993013" y="2615636"/>
            <a:ext cx="358500" cy="1154568"/>
          </a:xfrm>
          <a:prstGeom prst="cube">
            <a:avLst>
              <a:gd name="adj" fmla="val 7239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BE9B6611-7670-B313-F287-25D6F80C9710}"/>
              </a:ext>
            </a:extLst>
          </p:cNvPr>
          <p:cNvSpPr/>
          <p:nvPr/>
        </p:nvSpPr>
        <p:spPr>
          <a:xfrm>
            <a:off x="10120431" y="2615636"/>
            <a:ext cx="358500" cy="1154568"/>
          </a:xfrm>
          <a:prstGeom prst="cube">
            <a:avLst>
              <a:gd name="adj" fmla="val 7239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87"/>
          </a:p>
        </p:txBody>
      </p:sp>
      <p:sp>
        <p:nvSpPr>
          <p:cNvPr id="16" name="Cube 28">
            <a:extLst>
              <a:ext uri="{FF2B5EF4-FFF2-40B4-BE49-F238E27FC236}">
                <a16:creationId xmlns:a16="http://schemas.microsoft.com/office/drawing/2014/main" id="{7994924E-FD83-3658-F922-BEC35DD12A9F}"/>
              </a:ext>
            </a:extLst>
          </p:cNvPr>
          <p:cNvSpPr/>
          <p:nvPr/>
        </p:nvSpPr>
        <p:spPr>
          <a:xfrm>
            <a:off x="10400154" y="2839420"/>
            <a:ext cx="298882" cy="711324"/>
          </a:xfrm>
          <a:prstGeom prst="cube">
            <a:avLst>
              <a:gd name="adj" fmla="val 433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7"/>
          </a:p>
        </p:txBody>
      </p:sp>
      <p:sp>
        <p:nvSpPr>
          <p:cNvPr id="17" name="Cube 28">
            <a:extLst>
              <a:ext uri="{FF2B5EF4-FFF2-40B4-BE49-F238E27FC236}">
                <a16:creationId xmlns:a16="http://schemas.microsoft.com/office/drawing/2014/main" id="{50279922-8D1D-94EF-DA5B-3763E38CFF82}"/>
              </a:ext>
            </a:extLst>
          </p:cNvPr>
          <p:cNvSpPr/>
          <p:nvPr/>
        </p:nvSpPr>
        <p:spPr>
          <a:xfrm>
            <a:off x="10598280" y="2839420"/>
            <a:ext cx="284454" cy="711324"/>
          </a:xfrm>
          <a:prstGeom prst="cube">
            <a:avLst>
              <a:gd name="adj" fmla="val 433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7"/>
          </a:p>
        </p:txBody>
      </p:sp>
      <p:sp>
        <p:nvSpPr>
          <p:cNvPr id="18" name="Cube 31">
            <a:extLst>
              <a:ext uri="{FF2B5EF4-FFF2-40B4-BE49-F238E27FC236}">
                <a16:creationId xmlns:a16="http://schemas.microsoft.com/office/drawing/2014/main" id="{5F76382E-63E7-C6D4-C1A6-9D04CF10F71B}"/>
              </a:ext>
            </a:extLst>
          </p:cNvPr>
          <p:cNvSpPr/>
          <p:nvPr/>
        </p:nvSpPr>
        <p:spPr>
          <a:xfrm>
            <a:off x="10861538" y="3004849"/>
            <a:ext cx="307899" cy="376127"/>
          </a:xfrm>
          <a:prstGeom prst="cube">
            <a:avLst>
              <a:gd name="adj" fmla="val 45261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7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730278-D9CB-5D6B-E382-F2CFB1EB780C}"/>
              </a:ext>
            </a:extLst>
          </p:cNvPr>
          <p:cNvSpPr txBox="1"/>
          <p:nvPr/>
        </p:nvSpPr>
        <p:spPr>
          <a:xfrm>
            <a:off x="4160993" y="5385990"/>
            <a:ext cx="58592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But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，后门攻击！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=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 投毒攻击</a:t>
            </a:r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400" b="1" dirty="0"/>
              <a:t>这是两个不同的话题</a:t>
            </a:r>
            <a:endParaRPr kumimoji="1" lang="en-US" altLang="zh-CN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400" b="1" dirty="0"/>
              <a:t>数据投毒是后门攻击的一种实现方式</a:t>
            </a:r>
            <a:endParaRPr kumimoji="1"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A93CF3-D675-1413-2F6D-DBBE97C6B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16" y="3311227"/>
            <a:ext cx="530510" cy="5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50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374F-F9F5-64AD-BA91-D3021A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Anti-Backdoor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(ABL)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7FFFFD-B664-5868-61D5-15DBDBDF2B59}"/>
              </a:ext>
            </a:extLst>
          </p:cNvPr>
          <p:cNvSpPr/>
          <p:nvPr/>
        </p:nvSpPr>
        <p:spPr>
          <a:xfrm>
            <a:off x="826282" y="1339309"/>
            <a:ext cx="8783174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反后门学习：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如何在毒化数据上训练一个干净无后门的模型？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6D29F6-4043-EE1B-4C49-E54EF17E8003}"/>
              </a:ext>
            </a:extLst>
          </p:cNvPr>
          <p:cNvSpPr txBox="1"/>
          <p:nvPr/>
        </p:nvSpPr>
        <p:spPr>
          <a:xfrm>
            <a:off x="587808" y="6237312"/>
            <a:ext cx="8919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Li, </a:t>
            </a:r>
            <a:r>
              <a:rPr lang="en-AU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Yige</a:t>
            </a:r>
            <a:r>
              <a:rPr lang="en-AU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et al. “Anti-backdoor learning: Training clean models on poisoned data.” </a:t>
            </a:r>
            <a:r>
              <a:rPr lang="en-US" altLang="zh-CN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AU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776345E7-3932-974B-C5A9-2CE26ECFAD2C}"/>
              </a:ext>
            </a:extLst>
          </p:cNvPr>
          <p:cNvSpPr/>
          <p:nvPr/>
        </p:nvSpPr>
        <p:spPr>
          <a:xfrm>
            <a:off x="4888933" y="3037425"/>
            <a:ext cx="585242" cy="30210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22ED40-9B74-732C-2DD4-9097EBD529A4}"/>
              </a:ext>
            </a:extLst>
          </p:cNvPr>
          <p:cNvSpPr txBox="1"/>
          <p:nvPr/>
        </p:nvSpPr>
        <p:spPr>
          <a:xfrm>
            <a:off x="1887788" y="2711425"/>
            <a:ext cx="2654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latin typeface="Baoli SC" panose="02010600040101010101" pitchFamily="2" charset="-122"/>
                <a:ea typeface="Baoli SC" panose="02010600040101010101" pitchFamily="2" charset="-122"/>
              </a:rPr>
              <a:t>找到后门投毒样本的共性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745691-E3E4-836E-733D-A8283CC9B19A}"/>
              </a:ext>
            </a:extLst>
          </p:cNvPr>
          <p:cNvSpPr txBox="1"/>
          <p:nvPr/>
        </p:nvSpPr>
        <p:spPr>
          <a:xfrm>
            <a:off x="6240016" y="2711423"/>
            <a:ext cx="2896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latin typeface="Baoli SC" panose="02010600040101010101" pitchFamily="2" charset="-122"/>
                <a:ea typeface="Baoli SC" panose="02010600040101010101" pitchFamily="2" charset="-122"/>
              </a:rPr>
              <a:t>在训练阶段检测并抛弃有毒样本</a:t>
            </a:r>
          </a:p>
        </p:txBody>
      </p:sp>
    </p:spTree>
    <p:extLst>
      <p:ext uri="{BB962C8B-B14F-4D97-AF65-F5344CB8AC3E}">
        <p14:creationId xmlns:p14="http://schemas.microsoft.com/office/powerpoint/2010/main" val="3489730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374F-F9F5-64AD-BA91-D3021A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Anti-Backdoor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(ABL)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16429-D809-8147-747B-11F96C22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600298"/>
            <a:ext cx="6516913" cy="42769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91C7C1-2F12-FC45-DE34-1B1C776FC50B}"/>
              </a:ext>
            </a:extLst>
          </p:cNvPr>
          <p:cNvSpPr txBox="1"/>
          <p:nvPr/>
        </p:nvSpPr>
        <p:spPr>
          <a:xfrm>
            <a:off x="439193" y="6001543"/>
            <a:ext cx="688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loss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 Clean examples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VS. Backdoored examples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yellow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0B5E38-E412-95B3-FED3-882733307EF3}"/>
              </a:ext>
            </a:extLst>
          </p:cNvPr>
          <p:cNvSpPr txBox="1"/>
          <p:nvPr/>
        </p:nvSpPr>
        <p:spPr>
          <a:xfrm>
            <a:off x="7094734" y="1415076"/>
            <a:ext cx="4809813" cy="4244560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Weaknesses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backdoor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attacks: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The backdoor task is much easier than the clean task.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Weakness 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A backdoor attack enforces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explicit correlation between the trigger and the target class to simplify and accelerate the injection of the backdoor trigger. (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Weakness 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374F-F9F5-64AD-BA91-D3021A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Anti-Backdoor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(ABL)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7FFFFD-B664-5868-61D5-15DBDBDF2B59}"/>
              </a:ext>
            </a:extLst>
          </p:cNvPr>
          <p:cNvSpPr/>
          <p:nvPr/>
        </p:nvSpPr>
        <p:spPr>
          <a:xfrm>
            <a:off x="745888" y="1153313"/>
            <a:ext cx="8783174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反后门学习：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如何在毒化数据上训练一个干净无后门的模型？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F4E878-80A1-60BF-E08E-3F7CB73C6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49" y="2145602"/>
            <a:ext cx="4707886" cy="29411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C17A12-21DC-62A1-DF14-F39F1C3991AA}"/>
              </a:ext>
            </a:extLst>
          </p:cNvPr>
          <p:cNvSpPr txBox="1"/>
          <p:nvPr/>
        </p:nvSpPr>
        <p:spPr>
          <a:xfrm>
            <a:off x="1804929" y="52900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后门样本学的更快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776345E7-3932-974B-C5A9-2CE26ECFAD2C}"/>
              </a:ext>
            </a:extLst>
          </p:cNvPr>
          <p:cNvSpPr/>
          <p:nvPr/>
        </p:nvSpPr>
        <p:spPr>
          <a:xfrm>
            <a:off x="5187482" y="3553602"/>
            <a:ext cx="585242" cy="30210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F05054-AC6F-3C6C-27DE-39E67F008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24"/>
          <a:stretch/>
        </p:blipFill>
        <p:spPr>
          <a:xfrm>
            <a:off x="6079939" y="4374693"/>
            <a:ext cx="5969982" cy="5825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CD0092-CCFD-49EB-6688-E1A738FDA938}"/>
              </a:ext>
            </a:extLst>
          </p:cNvPr>
          <p:cNvSpPr/>
          <p:nvPr/>
        </p:nvSpPr>
        <p:spPr>
          <a:xfrm>
            <a:off x="6223896" y="2082195"/>
            <a:ext cx="5842086" cy="184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步骤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：局部梯度上升：控制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不要太高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步骤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：后门样本检测：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低的是后门样本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步骤</a:t>
            </a:r>
            <a:r>
              <a:rPr kumimoji="1"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：全局梯度上升：在后门样本上做反学习</a:t>
            </a:r>
            <a:endParaRPr kumimoji="1" lang="en-US" altLang="zh-CN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508EB0-E96A-1100-DC03-BED560CCCDC0}"/>
              </a:ext>
            </a:extLst>
          </p:cNvPr>
          <p:cNvSpPr/>
          <p:nvPr/>
        </p:nvSpPr>
        <p:spPr>
          <a:xfrm>
            <a:off x="6063877" y="2143033"/>
            <a:ext cx="5969982" cy="29411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89CC3F-4460-C056-219B-F1C351F98DC7}"/>
              </a:ext>
            </a:extLst>
          </p:cNvPr>
          <p:cNvSpPr txBox="1"/>
          <p:nvPr/>
        </p:nvSpPr>
        <p:spPr>
          <a:xfrm>
            <a:off x="8144067" y="529191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学习机制</a:t>
            </a:r>
          </a:p>
        </p:txBody>
      </p:sp>
    </p:spTree>
    <p:extLst>
      <p:ext uri="{BB962C8B-B14F-4D97-AF65-F5344CB8AC3E}">
        <p14:creationId xmlns:p14="http://schemas.microsoft.com/office/powerpoint/2010/main" val="2003038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374F-F9F5-64AD-BA91-D3021A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Anti-Backdoor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(ABL)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8C54B-5C5C-2A1D-1499-9228303544A6}"/>
              </a:ext>
            </a:extLst>
          </p:cNvPr>
          <p:cNvSpPr txBox="1"/>
          <p:nvPr/>
        </p:nvSpPr>
        <p:spPr>
          <a:xfrm>
            <a:off x="629005" y="1067546"/>
            <a:ext cx="878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Formulation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6ED25D1-AF08-A213-BA2B-A662579AED22}"/>
                  </a:ext>
                </a:extLst>
              </p:cNvPr>
              <p:cNvSpPr txBox="1"/>
              <p:nvPr/>
            </p:nvSpPr>
            <p:spPr>
              <a:xfrm>
                <a:off x="1171615" y="3408770"/>
                <a:ext cx="10519807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Stage 1: </a:t>
                </a:r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Backdoor Isolation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),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t: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current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epoch;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turning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epoch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Stage 2: </a:t>
                </a:r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Backdoor Unlearning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𝑡𝑒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T: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total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epoch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6ED25D1-AF08-A213-BA2B-A662579AE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615" y="3408770"/>
                <a:ext cx="10519807" cy="961289"/>
              </a:xfrm>
              <a:prstGeom prst="rect">
                <a:avLst/>
              </a:prstGeom>
              <a:blipFill>
                <a:blip r:embed="rId2"/>
                <a:stretch>
                  <a:fillRect l="-483"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DAFC8B7-BB90-AEBA-5BDE-E20CCF1992CD}"/>
              </a:ext>
            </a:extLst>
          </p:cNvPr>
          <p:cNvSpPr txBox="1"/>
          <p:nvPr/>
        </p:nvSpPr>
        <p:spPr>
          <a:xfrm>
            <a:off x="629005" y="2852936"/>
            <a:ext cx="878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Overview of ABL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5775A6C-3810-C865-F272-70A24E12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3" y="1746918"/>
            <a:ext cx="9187543" cy="8889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D043515-40B5-4572-A24A-C840963F1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525783"/>
            <a:ext cx="9658064" cy="877911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CB73617F-B8C1-B5B9-D452-A60CAE5F33CF}"/>
              </a:ext>
            </a:extLst>
          </p:cNvPr>
          <p:cNvSpPr txBox="1"/>
          <p:nvPr/>
        </p:nvSpPr>
        <p:spPr>
          <a:xfrm>
            <a:off x="1171615" y="5769688"/>
            <a:ext cx="656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LGA: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local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gradient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ascent;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GGA: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global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gradient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ascent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77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374F-F9F5-64AD-BA91-D3021A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Anti-Backdoor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(ABL)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EF6458-CE67-B338-CB32-79416DDE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3" y="1606794"/>
            <a:ext cx="5948641" cy="47360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F4885D-F513-90C5-7B16-D60FBEDCB283}"/>
              </a:ext>
            </a:extLst>
          </p:cNvPr>
          <p:cNvSpPr txBox="1"/>
          <p:nvPr/>
        </p:nvSpPr>
        <p:spPr>
          <a:xfrm>
            <a:off x="723423" y="1125714"/>
            <a:ext cx="878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of ABL: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F31BC-A62E-C33B-EC67-57A5A292D4ED}"/>
              </a:ext>
            </a:extLst>
          </p:cNvPr>
          <p:cNvSpPr txBox="1"/>
          <p:nvPr/>
        </p:nvSpPr>
        <p:spPr>
          <a:xfrm>
            <a:off x="7116736" y="2125299"/>
            <a:ext cx="4509040" cy="3631250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Conclusions: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most effective defense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against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backdoor attacks;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Minimum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impact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accuracy.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1855CC-6362-A4DB-F0F5-B6A85B194CB0}"/>
              </a:ext>
            </a:extLst>
          </p:cNvPr>
          <p:cNvSpPr/>
          <p:nvPr/>
        </p:nvSpPr>
        <p:spPr>
          <a:xfrm>
            <a:off x="5563437" y="3763117"/>
            <a:ext cx="1065126" cy="223323"/>
          </a:xfrm>
          <a:prstGeom prst="rect">
            <a:avLst/>
          </a:prstGeom>
          <a:solidFill>
            <a:schemeClr val="accent1">
              <a:alpha val="2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CC72E4-9226-1227-928C-B2641B049FD4}"/>
              </a:ext>
            </a:extLst>
          </p:cNvPr>
          <p:cNvSpPr/>
          <p:nvPr/>
        </p:nvSpPr>
        <p:spPr>
          <a:xfrm>
            <a:off x="5552876" y="4990458"/>
            <a:ext cx="1065126" cy="223323"/>
          </a:xfrm>
          <a:prstGeom prst="rect">
            <a:avLst/>
          </a:prstGeom>
          <a:solidFill>
            <a:schemeClr val="accent1">
              <a:alpha val="2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A53540-907B-6FB0-8CBB-42EEC15F3940}"/>
              </a:ext>
            </a:extLst>
          </p:cNvPr>
          <p:cNvSpPr/>
          <p:nvPr/>
        </p:nvSpPr>
        <p:spPr>
          <a:xfrm>
            <a:off x="5633124" y="6001603"/>
            <a:ext cx="1065126" cy="223323"/>
          </a:xfrm>
          <a:prstGeom prst="rect">
            <a:avLst/>
          </a:prstGeom>
          <a:solidFill>
            <a:schemeClr val="accent1">
              <a:alpha val="2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8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374F-F9F5-64AD-BA91-D3021A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Anti-Backdoor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(ABL)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79E18-091D-C1AE-1738-C35A7FB9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" y="1530805"/>
            <a:ext cx="10311808" cy="37963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9B644F-D9E1-F423-BDCE-A90BD39608EC}"/>
              </a:ext>
            </a:extLst>
          </p:cNvPr>
          <p:cNvSpPr txBox="1"/>
          <p:nvPr/>
        </p:nvSpPr>
        <p:spPr>
          <a:xfrm>
            <a:off x="695400" y="1237325"/>
            <a:ext cx="960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of our ABL with different isolation rates on CIFAR-10 dataset: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70A9881-D1F3-D586-D3A1-0F214CEC3BD9}"/>
              </a:ext>
            </a:extLst>
          </p:cNvPr>
          <p:cNvSpPr txBox="1"/>
          <p:nvPr/>
        </p:nvSpPr>
        <p:spPr>
          <a:xfrm>
            <a:off x="1179277" y="5549170"/>
            <a:ext cx="936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achieves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good trade-off between ASR and CA!</a:t>
            </a:r>
          </a:p>
        </p:txBody>
      </p:sp>
    </p:spTree>
    <p:extLst>
      <p:ext uri="{BB962C8B-B14F-4D97-AF65-F5344CB8AC3E}">
        <p14:creationId xmlns:p14="http://schemas.microsoft.com/office/powerpoint/2010/main" val="2979535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374F-F9F5-64AD-BA91-D3021A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Anti-Backdoor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(ABL)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682773-CC25-5803-E137-74C11766A446}"/>
              </a:ext>
            </a:extLst>
          </p:cNvPr>
          <p:cNvSpPr txBox="1"/>
          <p:nvPr/>
        </p:nvSpPr>
        <p:spPr>
          <a:xfrm>
            <a:off x="733331" y="1221973"/>
            <a:ext cx="960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of our ABL with different γ on CIFAR-10 against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BadNets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15569A-C38D-D107-FCDC-FE0BFB21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3" y="1808141"/>
            <a:ext cx="8961788" cy="3349051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14ECE8F6-3453-9B72-5663-24A2E5EBC293}"/>
              </a:ext>
            </a:extLst>
          </p:cNvPr>
          <p:cNvSpPr txBox="1"/>
          <p:nvPr/>
        </p:nvSpPr>
        <p:spPr>
          <a:xfrm>
            <a:off x="1307728" y="5509464"/>
            <a:ext cx="866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larger γ, the better separation effect !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（同色的两条线相隔越远）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0703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374F-F9F5-64AD-BA91-D3021A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Anti-Backdoor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(ABL)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C5A289-4B92-E949-9257-F31CF83370D1}"/>
              </a:ext>
            </a:extLst>
          </p:cNvPr>
          <p:cNvSpPr txBox="1"/>
          <p:nvPr/>
        </p:nvSpPr>
        <p:spPr>
          <a:xfrm>
            <a:off x="758760" y="3574660"/>
            <a:ext cx="960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Stress testing of our ABL on CIFAR-10: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1AAA29-6F74-82FD-0381-3A1E3637FF9F}"/>
              </a:ext>
            </a:extLst>
          </p:cNvPr>
          <p:cNvSpPr txBox="1"/>
          <p:nvPr/>
        </p:nvSpPr>
        <p:spPr>
          <a:xfrm>
            <a:off x="758760" y="1158106"/>
            <a:ext cx="960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of our ABL under different turning epochs on CIFAR-10: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E77CD7-8AFD-CA30-9B4A-7BE9CD82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5" y="1499424"/>
            <a:ext cx="7933653" cy="16190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808045-E154-A12C-DFA5-2AF3F79A630F}"/>
              </a:ext>
            </a:extLst>
          </p:cNvPr>
          <p:cNvSpPr txBox="1"/>
          <p:nvPr/>
        </p:nvSpPr>
        <p:spPr>
          <a:xfrm>
            <a:off x="1499913" y="5662989"/>
            <a:ext cx="9122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ABL with only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1% isolation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remains effective against up to 1)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BadNets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and 2)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Trojan, Blend, and Dynamic.</a:t>
            </a: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7D30F4A2-0BC2-D94A-AE6C-3BCF0554D3E6}"/>
              </a:ext>
            </a:extLst>
          </p:cNvPr>
          <p:cNvSpPr txBox="1"/>
          <p:nvPr/>
        </p:nvSpPr>
        <p:spPr>
          <a:xfrm>
            <a:off x="1499913" y="3086803"/>
            <a:ext cx="951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 20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achieves the best overall results.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B4F791-0DD9-2CEB-5EA2-C07A278A2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13" y="4022992"/>
            <a:ext cx="6861989" cy="1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6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374F-F9F5-64AD-BA91-D3021AE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Anti-Backdoor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(ABL)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5AB97D-BAAC-80F7-EA6E-EA05F2331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99" y="1775905"/>
            <a:ext cx="7509402" cy="34646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9B2C24-D6CC-B488-A934-4ABA4EBAABFD}"/>
              </a:ext>
            </a:extLst>
          </p:cNvPr>
          <p:cNvSpPr txBox="1"/>
          <p:nvPr/>
        </p:nvSpPr>
        <p:spPr>
          <a:xfrm>
            <a:off x="695400" y="1268760"/>
            <a:ext cx="10440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of various unlearning methods against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BadNets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attack on CIFAR-10: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247606EA-99B3-9B24-CAE2-D5A31A71581A}"/>
              </a:ext>
            </a:extLst>
          </p:cNvPr>
          <p:cNvSpPr txBox="1"/>
          <p:nvPr/>
        </p:nvSpPr>
        <p:spPr>
          <a:xfrm>
            <a:off x="875648" y="5542994"/>
            <a:ext cx="1044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ABL achieves the best unlearning performance of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 3.04% and CA 86.11%,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(discard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isolated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then)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Re-training from scratch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7BB1BF-8E67-07C6-AE51-DC58634566DE}"/>
              </a:ext>
            </a:extLst>
          </p:cNvPr>
          <p:cNvSpPr/>
          <p:nvPr/>
        </p:nvSpPr>
        <p:spPr>
          <a:xfrm>
            <a:off x="2711624" y="4769770"/>
            <a:ext cx="7139077" cy="30985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11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5A63E-2F32-B843-6272-0E801B5D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(ANP)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CBD33E-76CE-38A0-B71A-FDDAB9595161}"/>
              </a:ext>
            </a:extLst>
          </p:cNvPr>
          <p:cNvSpPr txBox="1"/>
          <p:nvPr/>
        </p:nvSpPr>
        <p:spPr>
          <a:xfrm>
            <a:off x="643452" y="6309320"/>
            <a:ext cx="7684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Wu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 Wang. “Adversarial neuron pruning purifies backdoored deep models.” </a:t>
            </a:r>
            <a:r>
              <a:rPr lang="en-AU" altLang="zh-CN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EACC21-B897-2F05-751F-B9BC585A7F4A}"/>
              </a:ext>
            </a:extLst>
          </p:cNvPr>
          <p:cNvSpPr/>
          <p:nvPr/>
        </p:nvSpPr>
        <p:spPr>
          <a:xfrm>
            <a:off x="1289050" y="1819195"/>
            <a:ext cx="41665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后门模型对对抗扰动更敏感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601A02-1BFE-F4D0-8B98-D508F5EB1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7" r="3872"/>
          <a:stretch/>
        </p:blipFill>
        <p:spPr>
          <a:xfrm>
            <a:off x="7212534" y="1117421"/>
            <a:ext cx="3347962" cy="30882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BC4A05-910F-7896-F9E3-E2E6E842F32B}"/>
              </a:ext>
            </a:extLst>
          </p:cNvPr>
          <p:cNvSpPr/>
          <p:nvPr/>
        </p:nvSpPr>
        <p:spPr>
          <a:xfrm>
            <a:off x="1289050" y="3613539"/>
            <a:ext cx="5397631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从后门模型中发现并移除敏感神经元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CC3BF0-96DD-4CEE-842A-18C2EA11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26" y="4496464"/>
            <a:ext cx="7509835" cy="726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C576A7-1219-8185-9B4A-E3FD615526CF}"/>
                  </a:ext>
                </a:extLst>
              </p:cNvPr>
              <p:cNvSpPr txBox="1"/>
              <p:nvPr/>
            </p:nvSpPr>
            <p:spPr>
              <a:xfrm>
                <a:off x="2343062" y="5509933"/>
                <a:ext cx="1942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：神经元掩码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C576A7-1219-8185-9B4A-E3FD61552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62" y="5509933"/>
                <a:ext cx="1942711" cy="400110"/>
              </a:xfrm>
              <a:prstGeom prst="rect">
                <a:avLst/>
              </a:prstGeom>
              <a:blipFill>
                <a:blip r:embed="rId4"/>
                <a:stretch>
                  <a:fillRect t="-6061" r="-1948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C30E0289-06FB-E431-0A3F-43BD01FA6EAB}"/>
              </a:ext>
            </a:extLst>
          </p:cNvPr>
          <p:cNvSpPr/>
          <p:nvPr/>
        </p:nvSpPr>
        <p:spPr>
          <a:xfrm rot="16200000">
            <a:off x="7447628" y="3507673"/>
            <a:ext cx="307777" cy="3707138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E62427-84DC-3C23-E09A-E96882F614EF}"/>
              </a:ext>
            </a:extLst>
          </p:cNvPr>
          <p:cNvSpPr txBox="1"/>
          <p:nvPr/>
        </p:nvSpPr>
        <p:spPr>
          <a:xfrm>
            <a:off x="7047518" y="55799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对抗扰动</a:t>
            </a:r>
          </a:p>
        </p:txBody>
      </p:sp>
    </p:spTree>
    <p:extLst>
      <p:ext uri="{BB962C8B-B14F-4D97-AF65-F5344CB8AC3E}">
        <p14:creationId xmlns:p14="http://schemas.microsoft.com/office/powerpoint/2010/main" val="18235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A3949-7036-3BE6-2661-0057188C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后门攻击 </a:t>
            </a:r>
            <a:r>
              <a:rPr kumimoji="1" lang="en-US" altLang="zh-CN" dirty="0"/>
              <a:t>-</a:t>
            </a:r>
            <a:r>
              <a:rPr kumimoji="1" lang="zh-CN" altLang="en-US" dirty="0"/>
              <a:t> 流程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BEE378-1949-0C98-33EC-2E5504EEAACD}"/>
              </a:ext>
            </a:extLst>
          </p:cNvPr>
          <p:cNvSpPr txBox="1"/>
          <p:nvPr/>
        </p:nvSpPr>
        <p:spPr>
          <a:xfrm>
            <a:off x="752104" y="1340768"/>
            <a:ext cx="1114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后门注入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；步骤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后门激活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ABA943-1866-EE37-6B4A-6F4469EA86B2}"/>
              </a:ext>
            </a:extLst>
          </p:cNvPr>
          <p:cNvSpPr txBox="1"/>
          <p:nvPr/>
        </p:nvSpPr>
        <p:spPr>
          <a:xfrm>
            <a:off x="8877600" y="2018255"/>
            <a:ext cx="2649038" cy="2346220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后门攻击的特点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干净数据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性能不变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触发器出现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即预测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后门类别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13E035-DA8A-EFFD-1D80-AB6454CE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04" y="1972718"/>
            <a:ext cx="7936184" cy="397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8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4B5D017-FA3B-9D1B-DE07-69325C504C79}"/>
              </a:ext>
            </a:extLst>
          </p:cNvPr>
          <p:cNvSpPr txBox="1"/>
          <p:nvPr/>
        </p:nvSpPr>
        <p:spPr>
          <a:xfrm>
            <a:off x="1631504" y="1340768"/>
            <a:ext cx="9145016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effectLst/>
                <a:latin typeface="Helvetica" pitchFamily="2" charset="0"/>
              </a:rPr>
              <a:t>提出</a:t>
            </a:r>
            <a:r>
              <a:rPr lang="zh-CN" altLang="en-US" sz="2000" b="1" dirty="0">
                <a:solidFill>
                  <a:srgbClr val="C00000"/>
                </a:solidFill>
                <a:effectLst/>
                <a:latin typeface="Helvetica" pitchFamily="2" charset="0"/>
              </a:rPr>
              <a:t>重构式神经元剪枝</a:t>
            </a:r>
            <a:r>
              <a:rPr lang="zh-CN" altLang="en-US" sz="2000" b="1" dirty="0">
                <a:solidFill>
                  <a:schemeClr val="accent6"/>
                </a:solidFill>
                <a:effectLst/>
                <a:latin typeface="Helvetica" pitchFamily="2" charset="0"/>
              </a:rPr>
              <a:t>方法</a:t>
            </a:r>
            <a:r>
              <a:rPr lang="zh-CN" altLang="en-US" sz="2000" dirty="0">
                <a:effectLst/>
                <a:latin typeface="Helvetica" pitchFamily="2" charset="0"/>
              </a:rPr>
              <a:t>，通过一个</a:t>
            </a:r>
            <a:r>
              <a:rPr lang="zh-CN" altLang="en-US" sz="2000" b="1" dirty="0">
                <a:solidFill>
                  <a:schemeClr val="accent6"/>
                </a:solidFill>
                <a:effectLst/>
                <a:latin typeface="Helvetica" pitchFamily="2" charset="0"/>
              </a:rPr>
              <a:t>“反学习</a:t>
            </a:r>
            <a:r>
              <a:rPr lang="en-US" altLang="zh-CN" sz="2000" b="1" dirty="0">
                <a:solidFill>
                  <a:schemeClr val="accent6"/>
                </a:solidFill>
                <a:effectLst/>
                <a:latin typeface="Helvetica" pitchFamily="2" charset="0"/>
              </a:rPr>
              <a:t>-</a:t>
            </a:r>
            <a:r>
              <a:rPr lang="zh-CN" altLang="en-US" sz="2000" b="1" dirty="0">
                <a:solidFill>
                  <a:schemeClr val="accent6"/>
                </a:solidFill>
                <a:effectLst/>
                <a:latin typeface="Helvetica" pitchFamily="2" charset="0"/>
              </a:rPr>
              <a:t>再恢复”</a:t>
            </a:r>
            <a:r>
              <a:rPr lang="zh-CN" altLang="en-US" sz="2000" dirty="0">
                <a:effectLst/>
                <a:latin typeface="Helvetica" pitchFamily="2" charset="0"/>
              </a:rPr>
              <a:t>过程来定位后门神经元，以完成精准剪枝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B3FF49A-D2A5-BC63-F3A3-3283B267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24" y="2420888"/>
            <a:ext cx="3985004" cy="3050411"/>
          </a:xfrm>
          <a:prstGeom prst="rect">
            <a:avLst/>
          </a:prstGeom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B22D7339-3C71-A7D4-3A83-B2E4213271B5}"/>
              </a:ext>
            </a:extLst>
          </p:cNvPr>
          <p:cNvSpPr/>
          <p:nvPr/>
        </p:nvSpPr>
        <p:spPr>
          <a:xfrm>
            <a:off x="6095998" y="2420888"/>
            <a:ext cx="5112570" cy="2293055"/>
          </a:xfrm>
          <a:prstGeom prst="roundRect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D46413-99F5-3113-7DB1-D426409B6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85" y="2701813"/>
            <a:ext cx="3728154" cy="8722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45E229-D662-B719-F603-6222E6389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74" y="3851343"/>
            <a:ext cx="4541775" cy="73539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B5E220-2B4D-BF0A-5440-4A362BF82498}"/>
              </a:ext>
            </a:extLst>
          </p:cNvPr>
          <p:cNvSpPr txBox="1"/>
          <p:nvPr/>
        </p:nvSpPr>
        <p:spPr>
          <a:xfrm>
            <a:off x="6215351" y="2522638"/>
            <a:ext cx="454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）反学习：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暴露后门相关神经元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B470B9-A5AF-6CEA-8FDB-65F28F76D5D1}"/>
              </a:ext>
            </a:extLst>
          </p:cNvPr>
          <p:cNvSpPr txBox="1"/>
          <p:nvPr/>
        </p:nvSpPr>
        <p:spPr>
          <a:xfrm>
            <a:off x="6240013" y="3520172"/>
            <a:ext cx="407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）再恢复：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恢复干净神经元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A333DD-B0F2-78C2-2C94-CCDEC661500D}"/>
                  </a:ext>
                </a:extLst>
              </p:cNvPr>
              <p:cNvSpPr txBox="1"/>
              <p:nvPr/>
            </p:nvSpPr>
            <p:spPr>
              <a:xfrm>
                <a:off x="6095998" y="5733763"/>
                <a:ext cx="5283228" cy="379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en-US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）裁剪：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sup>
                    </m:sSup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裁剪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后门神经元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A333DD-B0F2-78C2-2C94-CCDEC6615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5733763"/>
                <a:ext cx="5283228" cy="379784"/>
              </a:xfrm>
              <a:prstGeom prst="rect">
                <a:avLst/>
              </a:prstGeom>
              <a:blipFill>
                <a:blip r:embed="rId5"/>
                <a:stretch>
                  <a:fillRect l="-719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5">
            <a:extLst>
              <a:ext uri="{FF2B5EF4-FFF2-40B4-BE49-F238E27FC236}">
                <a16:creationId xmlns:a16="http://schemas.microsoft.com/office/drawing/2014/main" id="{CFD64389-8A6D-4443-B863-22473FA701C4}"/>
              </a:ext>
            </a:extLst>
          </p:cNvPr>
          <p:cNvSpPr txBox="1"/>
          <p:nvPr/>
        </p:nvSpPr>
        <p:spPr>
          <a:xfrm>
            <a:off x="6960096" y="4935532"/>
            <a:ext cx="3609495" cy="646331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）构成：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非对称的“反学习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再恢复” 机制</a:t>
            </a:r>
            <a:endParaRPr lang="en-AU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93460D-2AE0-5582-5350-2E24A46EFA19}"/>
              </a:ext>
            </a:extLst>
          </p:cNvPr>
          <p:cNvSpPr txBox="1"/>
          <p:nvPr/>
        </p:nvSpPr>
        <p:spPr>
          <a:xfrm>
            <a:off x="1597002" y="5795972"/>
            <a:ext cx="385092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裁剪</a:t>
            </a:r>
            <a:r>
              <a:rPr kumimoji="1" lang="en-US" altLang="zh-CN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28-155</a:t>
            </a:r>
            <a:r>
              <a:rPr kumimoji="1" lang="zh-CN" altLang="en-US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个神经元即可移除后门</a:t>
            </a:r>
            <a:endParaRPr kumimoji="1"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91D2A468-9CFC-9727-F928-1936EDD0C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</p:spPr>
        <p:txBody>
          <a:bodyPr/>
          <a:lstStyle/>
          <a:p>
            <a:r>
              <a:rPr kumimoji="1" lang="en-US" altLang="zh-CN" dirty="0"/>
              <a:t>Reconstructive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058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C9339-2759-1B46-BD9D-B3A0611F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Reconstructive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882C59-8A71-7819-0832-1875299BE251}"/>
              </a:ext>
            </a:extLst>
          </p:cNvPr>
          <p:cNvSpPr txBox="1"/>
          <p:nvPr/>
        </p:nvSpPr>
        <p:spPr>
          <a:xfrm>
            <a:off x="1577381" y="5522880"/>
            <a:ext cx="874504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C0000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本文提出重构神经元剪枝（</a:t>
            </a:r>
            <a:r>
              <a:rPr lang="en-US" altLang="zh-CN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RNP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）方法，通过一个“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反学习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再恢复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”过程来定位后门神经元，以完成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精准剪枝（无需额外微调）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707BAE-DA8B-B48D-9ACD-B7E8E444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3" y="1701121"/>
            <a:ext cx="11214913" cy="3455758"/>
          </a:xfrm>
          <a:prstGeom prst="rect">
            <a:avLst/>
          </a:prstGeom>
        </p:spPr>
      </p:pic>
      <p:sp>
        <p:nvSpPr>
          <p:cNvPr id="6" name="文本框 45">
            <a:extLst>
              <a:ext uri="{FF2B5EF4-FFF2-40B4-BE49-F238E27FC236}">
                <a16:creationId xmlns:a16="http://schemas.microsoft.com/office/drawing/2014/main" id="{3AF9D30D-52AA-98A9-AD39-FD6DF7DE1634}"/>
              </a:ext>
            </a:extLst>
          </p:cNvPr>
          <p:cNvSpPr txBox="1"/>
          <p:nvPr/>
        </p:nvSpPr>
        <p:spPr>
          <a:xfrm>
            <a:off x="579984" y="1034311"/>
            <a:ext cx="564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42900">
              <a:spcBef>
                <a:spcPts val="9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20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RNP</a:t>
            </a:r>
            <a:r>
              <a:rPr lang="zh-CN" altLang="en-US" sz="20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与其他防御框架对比</a:t>
            </a:r>
            <a:endParaRPr lang="en-US" altLang="zh-CN" sz="2000" b="1" spc="-2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572A23B-FA48-5670-62C3-384211920ED2}"/>
              </a:ext>
            </a:extLst>
          </p:cNvPr>
          <p:cNvSpPr/>
          <p:nvPr/>
        </p:nvSpPr>
        <p:spPr>
          <a:xfrm>
            <a:off x="5277440" y="2120221"/>
            <a:ext cx="2903220" cy="303665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87A45D-B9B5-6E40-8A7C-B87CA9D9AEA4}"/>
              </a:ext>
            </a:extLst>
          </p:cNvPr>
          <p:cNvSpPr txBox="1"/>
          <p:nvPr/>
        </p:nvSpPr>
        <p:spPr>
          <a:xfrm>
            <a:off x="5949905" y="1184866"/>
            <a:ext cx="166497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400" dirty="0"/>
              <a:t>ANP</a:t>
            </a:r>
            <a:r>
              <a:rPr lang="zh-CN" altLang="en-US" sz="1400" dirty="0"/>
              <a:t>无法有效</a:t>
            </a:r>
            <a:endParaRPr lang="en-US" altLang="zh-CN" sz="1400" dirty="0"/>
          </a:p>
          <a:p>
            <a:r>
              <a:rPr lang="zh-CN" altLang="en-US" sz="1400" dirty="0"/>
              <a:t>揭露</a:t>
            </a:r>
            <a:r>
              <a:rPr lang="zh-CN" altLang="en-US" sz="1400" b="1" dirty="0">
                <a:solidFill>
                  <a:srgbClr val="C00000"/>
                </a:solidFill>
              </a:rPr>
              <a:t>特征空间</a:t>
            </a:r>
            <a:r>
              <a:rPr lang="zh-CN" altLang="en-US" sz="1400" dirty="0"/>
              <a:t>后门</a:t>
            </a:r>
          </a:p>
        </p:txBody>
      </p:sp>
    </p:spTree>
    <p:extLst>
      <p:ext uri="{BB962C8B-B14F-4D97-AF65-F5344CB8AC3E}">
        <p14:creationId xmlns:p14="http://schemas.microsoft.com/office/powerpoint/2010/main" val="3222163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C9339-2759-1B46-BD9D-B3A0611F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Reconstructive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</a:t>
            </a:r>
            <a:endParaRPr kumimoji="1"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5AD0620-B0E8-F2C4-DB0E-01F8B676B0A5}"/>
              </a:ext>
            </a:extLst>
          </p:cNvPr>
          <p:cNvSpPr/>
          <p:nvPr/>
        </p:nvSpPr>
        <p:spPr>
          <a:xfrm>
            <a:off x="841272" y="1799585"/>
            <a:ext cx="5196840" cy="2759985"/>
          </a:xfrm>
          <a:prstGeom prst="roundRect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0B9286-389B-2063-32E7-98DC367E0CD2}"/>
              </a:ext>
            </a:extLst>
          </p:cNvPr>
          <p:cNvSpPr txBox="1"/>
          <p:nvPr/>
        </p:nvSpPr>
        <p:spPr>
          <a:xfrm>
            <a:off x="525316" y="1232711"/>
            <a:ext cx="3010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RNP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包含三个步骤：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4440EF-E2EF-C0F1-1192-3AE200A32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21" y="2361021"/>
            <a:ext cx="3728154" cy="8722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507DE6-8F20-9D6A-5E53-52A06D295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25" y="3723695"/>
            <a:ext cx="4541775" cy="73539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B6C156-8AB7-ADFE-8259-237B1C3782EF}"/>
              </a:ext>
            </a:extLst>
          </p:cNvPr>
          <p:cNvSpPr txBox="1"/>
          <p:nvPr/>
        </p:nvSpPr>
        <p:spPr>
          <a:xfrm>
            <a:off x="960624" y="1972910"/>
            <a:ext cx="878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）反学习：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暴露后门相关神经元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BA9D44-B7D2-E8D4-A40E-F302D998F1AF}"/>
              </a:ext>
            </a:extLst>
          </p:cNvPr>
          <p:cNvSpPr txBox="1"/>
          <p:nvPr/>
        </p:nvSpPr>
        <p:spPr>
          <a:xfrm>
            <a:off x="927150" y="3299678"/>
            <a:ext cx="407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）再恢复：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恢复干净神经元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183599-B59E-8921-EA39-F5AD17158D41}"/>
                  </a:ext>
                </a:extLst>
              </p:cNvPr>
              <p:cNvSpPr txBox="1"/>
              <p:nvPr/>
            </p:nvSpPr>
            <p:spPr>
              <a:xfrm>
                <a:off x="894144" y="5537501"/>
                <a:ext cx="5283228" cy="411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）裁剪：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sup>
                    </m:sSup>
                    <m:r>
                      <a:rPr lang="zh-CN" alt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裁剪</m:t>
                    </m:r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后门相关神经元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183599-B59E-8921-EA39-F5AD1715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44" y="5537501"/>
                <a:ext cx="5283228" cy="411779"/>
              </a:xfrm>
              <a:prstGeom prst="rect">
                <a:avLst/>
              </a:prstGeom>
              <a:blipFill>
                <a:blip r:embed="rId4"/>
                <a:stretch>
                  <a:fillRect l="-959" t="-2941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5">
            <a:extLst>
              <a:ext uri="{FF2B5EF4-FFF2-40B4-BE49-F238E27FC236}">
                <a16:creationId xmlns:a16="http://schemas.microsoft.com/office/drawing/2014/main" id="{22F7574D-DBDB-6439-FC05-B1ED21B0F178}"/>
              </a:ext>
            </a:extLst>
          </p:cNvPr>
          <p:cNvSpPr txBox="1"/>
          <p:nvPr/>
        </p:nvSpPr>
        <p:spPr>
          <a:xfrm>
            <a:off x="1634944" y="4699733"/>
            <a:ext cx="3609495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步骤（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）和（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）构成：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非对称的“反学习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再恢复” 机制</a:t>
            </a:r>
            <a:endParaRPr lang="en-AU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AE416B-A4E9-39FC-E30C-E756AF112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165" y="1799585"/>
            <a:ext cx="5004435" cy="2459288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C8822D75-3246-0BDE-926F-98600339766A}"/>
              </a:ext>
            </a:extLst>
          </p:cNvPr>
          <p:cNvSpPr txBox="1"/>
          <p:nvPr/>
        </p:nvSpPr>
        <p:spPr>
          <a:xfrm>
            <a:off x="8030028" y="4432198"/>
            <a:ext cx="3106532" cy="33855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反学习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再恢复机制特征可视化</a:t>
            </a:r>
            <a:endParaRPr lang="en-AU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451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C9339-2759-1B46-BD9D-B3A0611F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Reconstructive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D2CA0-9DE8-1148-5734-0CDF04A44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916832"/>
            <a:ext cx="7879352" cy="35666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3E71E8-6B6D-10FC-4469-1D8E79A39AE4}"/>
              </a:ext>
            </a:extLst>
          </p:cNvPr>
          <p:cNvSpPr txBox="1"/>
          <p:nvPr/>
        </p:nvSpPr>
        <p:spPr>
          <a:xfrm>
            <a:off x="739178" y="5503771"/>
            <a:ext cx="11235636" cy="9612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</a:rPr>
              <a:t>RNP</a:t>
            </a:r>
            <a:r>
              <a:rPr lang="zh-CN" altLang="en-US" dirty="0">
                <a:solidFill>
                  <a:srgbClr val="C00000"/>
                </a:solidFill>
              </a:rPr>
              <a:t>优于当前最</a:t>
            </a:r>
            <a:r>
              <a:rPr lang="zh-CN" altLang="en-US" spc="-10" dirty="0">
                <a:solidFill>
                  <a:srgbClr val="C00000"/>
                </a:solidFill>
                <a:cs typeface="微软雅黑"/>
              </a:rPr>
              <a:t>先进</a:t>
            </a:r>
            <a:r>
              <a:rPr lang="zh-CN" altLang="en-US" dirty="0">
                <a:solidFill>
                  <a:srgbClr val="C00000"/>
                </a:solidFill>
              </a:rPr>
              <a:t>的方法</a:t>
            </a:r>
            <a:r>
              <a:rPr lang="en-US" altLang="zh-CN" dirty="0">
                <a:solidFill>
                  <a:srgbClr val="C00000"/>
                </a:solidFill>
              </a:rPr>
              <a:t>ANP</a:t>
            </a:r>
            <a:r>
              <a:rPr lang="zh-CN" altLang="en-US" dirty="0"/>
              <a:t>（</a:t>
            </a:r>
            <a:r>
              <a:rPr lang="en-US" altLang="zh-CN" dirty="0"/>
              <a:t>CIFAR-10</a:t>
            </a:r>
            <a:r>
              <a:rPr lang="zh-CN" altLang="en-US" dirty="0"/>
              <a:t>上抵御</a:t>
            </a:r>
            <a:r>
              <a:rPr lang="en-US" altLang="zh-CN" dirty="0">
                <a:solidFill>
                  <a:srgbClr val="C00000"/>
                </a:solidFill>
              </a:rPr>
              <a:t>9/12</a:t>
            </a:r>
            <a:r>
              <a:rPr lang="zh-CN" altLang="en-US" dirty="0">
                <a:solidFill>
                  <a:srgbClr val="C00000"/>
                </a:solidFill>
              </a:rPr>
              <a:t>攻击</a:t>
            </a:r>
            <a:r>
              <a:rPr lang="zh-CN" altLang="en-US" dirty="0"/>
              <a:t>和</a:t>
            </a:r>
            <a:r>
              <a:rPr lang="en-US" altLang="zh-CN" dirty="0"/>
              <a:t>ImageNet</a:t>
            </a:r>
            <a:r>
              <a:rPr lang="zh-CN" altLang="en-US" dirty="0"/>
              <a:t>子集的抵御</a:t>
            </a:r>
            <a:r>
              <a:rPr lang="en-US" altLang="zh-CN" dirty="0">
                <a:solidFill>
                  <a:srgbClr val="C00000"/>
                </a:solidFill>
              </a:rPr>
              <a:t>5/5</a:t>
            </a:r>
            <a:r>
              <a:rPr lang="zh-CN" altLang="en-US" dirty="0">
                <a:solidFill>
                  <a:srgbClr val="C00000"/>
                </a:solidFill>
              </a:rPr>
              <a:t>攻击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后门攻击平均攻击成功率由</a:t>
            </a:r>
            <a:r>
              <a:rPr lang="en-US" altLang="zh-CN" dirty="0">
                <a:solidFill>
                  <a:srgbClr val="C00000"/>
                </a:solidFill>
              </a:rPr>
              <a:t>93.89%</a:t>
            </a:r>
            <a:r>
              <a:rPr lang="zh-CN" altLang="en-US" dirty="0">
                <a:solidFill>
                  <a:srgbClr val="C00000"/>
                </a:solidFill>
              </a:rPr>
              <a:t>降低至</a:t>
            </a:r>
            <a:r>
              <a:rPr lang="en-US" altLang="zh-CN" dirty="0">
                <a:solidFill>
                  <a:srgbClr val="C00000"/>
                </a:solidFill>
              </a:rPr>
              <a:t>8.87%</a:t>
            </a:r>
            <a:r>
              <a:rPr lang="zh-CN" altLang="en-US" dirty="0"/>
              <a:t>，仅</a:t>
            </a:r>
            <a:r>
              <a:rPr lang="zh-CN" altLang="en-US" dirty="0">
                <a:solidFill>
                  <a:srgbClr val="C00000"/>
                </a:solidFill>
              </a:rPr>
              <a:t>损失</a:t>
            </a:r>
            <a:r>
              <a:rPr lang="en-US" altLang="zh-CN" dirty="0">
                <a:solidFill>
                  <a:srgbClr val="C00000"/>
                </a:solidFill>
              </a:rPr>
              <a:t>2.66%</a:t>
            </a:r>
            <a:r>
              <a:rPr lang="zh-CN" altLang="en-US" dirty="0"/>
              <a:t>的平均准确率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31C2AA6-91CD-0D73-2DCE-136E241BF801}"/>
              </a:ext>
            </a:extLst>
          </p:cNvPr>
          <p:cNvSpPr txBox="1"/>
          <p:nvPr/>
        </p:nvSpPr>
        <p:spPr>
          <a:xfrm>
            <a:off x="765020" y="1247285"/>
            <a:ext cx="684974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RNP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与其他</a:t>
            </a:r>
            <a:r>
              <a:rPr lang="en-US" altLang="zh-CN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种防御方法的对比结果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07257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C9339-2759-1B46-BD9D-B3A0611F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Reconstructive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1FC442-74F0-D214-F5D5-9CB37F42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10" y="4642858"/>
            <a:ext cx="9167579" cy="183575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4ECD826-600C-5EAD-4592-0540C0555565}"/>
              </a:ext>
            </a:extLst>
          </p:cNvPr>
          <p:cNvSpPr txBox="1"/>
          <p:nvPr/>
        </p:nvSpPr>
        <p:spPr>
          <a:xfrm>
            <a:off x="767408" y="992372"/>
            <a:ext cx="10025381" cy="1222771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87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ANP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裁剪效果：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812800" lvl="1" indent="-342900">
              <a:spcBef>
                <a:spcPts val="187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通过“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参数对抗扰动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” 揭示后门相关神经元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978F0DC-F01F-6F40-4334-1BF1906A640F}"/>
              </a:ext>
            </a:extLst>
          </p:cNvPr>
          <p:cNvSpPr txBox="1"/>
          <p:nvPr/>
        </p:nvSpPr>
        <p:spPr>
          <a:xfrm>
            <a:off x="767407" y="2529345"/>
            <a:ext cx="10025381" cy="1835759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87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RNP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裁剪效果：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812800" lvl="1" indent="-342900">
              <a:spcBef>
                <a:spcPts val="187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通过“</a:t>
            </a:r>
            <a:r>
              <a:rPr lang="zh-CN" altLang="en-US" sz="2400" b="1" spc="-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反学习</a:t>
            </a:r>
            <a:r>
              <a:rPr lang="en-US" altLang="zh-CN" sz="2400" b="1" spc="-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-</a:t>
            </a:r>
            <a:r>
              <a:rPr lang="zh-CN" altLang="en-US" sz="2400" b="1" spc="-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再回复</a:t>
            </a: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”机制暴露后门相关神经元；</a:t>
            </a:r>
            <a:endParaRPr lang="en-US" altLang="zh-CN" sz="2400" spc="-1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812800" lvl="1" indent="-342900">
              <a:spcBef>
                <a:spcPts val="187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裁剪</a:t>
            </a:r>
            <a:r>
              <a:rPr lang="zh-CN" altLang="en-US" sz="2400" spc="-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更少的神经元</a:t>
            </a: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，同时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维持高准确率（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CA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）和低攻击成功率（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ASR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41A317-B83D-8D6E-263C-8EF68F291C7F}"/>
              </a:ext>
            </a:extLst>
          </p:cNvPr>
          <p:cNvSpPr txBox="1"/>
          <p:nvPr/>
        </p:nvSpPr>
        <p:spPr>
          <a:xfrm>
            <a:off x="8493761" y="1594084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AkayaTelivigala" pitchFamily="2" charset="0"/>
                <a:cs typeface="AkayaTelivigala" pitchFamily="2" charset="0"/>
              </a:rPr>
              <a:t>ANP</a:t>
            </a:r>
            <a:r>
              <a:rPr kumimoji="1" lang="zh-CN" altLang="en-US" sz="3200" dirty="0">
                <a:latin typeface="AkayaTelivigala" pitchFamily="2" charset="0"/>
                <a:cs typeface="AkayaTelivigala" pitchFamily="2" charset="0"/>
              </a:rPr>
              <a:t> </a:t>
            </a:r>
            <a:r>
              <a:rPr kumimoji="1" lang="en-US" altLang="zh-CN" sz="3200" dirty="0">
                <a:latin typeface="AkayaTelivigala" pitchFamily="2" charset="0"/>
                <a:cs typeface="AkayaTelivigala" pitchFamily="2" charset="0"/>
              </a:rPr>
              <a:t>vs.</a:t>
            </a:r>
            <a:r>
              <a:rPr kumimoji="1" lang="zh-CN" altLang="en-US" sz="3200" dirty="0">
                <a:latin typeface="AkayaTelivigala" pitchFamily="2" charset="0"/>
                <a:cs typeface="AkayaTelivigala" pitchFamily="2" charset="0"/>
              </a:rPr>
              <a:t> </a:t>
            </a:r>
            <a:r>
              <a:rPr kumimoji="1" lang="en-US" altLang="zh-CN" sz="3200" dirty="0">
                <a:latin typeface="AkayaTelivigala" pitchFamily="2" charset="0"/>
                <a:cs typeface="AkayaTelivigala" pitchFamily="2" charset="0"/>
              </a:rPr>
              <a:t>RNP</a:t>
            </a:r>
            <a:endParaRPr kumimoji="1" lang="zh-CN" altLang="en-US" sz="3200" dirty="0">
              <a:latin typeface="AkayaTelivigala" pitchFamily="2" charset="0"/>
              <a:cs typeface="AkayaTeliviga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13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AE89C-D070-FDF6-4E10-1A18110D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Reconstructive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873346-DBDD-51CD-84F9-467724CD9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88" y="1744363"/>
            <a:ext cx="4475054" cy="2044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2FB2A8-CABE-2C45-AF29-BB2461AF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88" y="4528003"/>
            <a:ext cx="4391032" cy="192533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F3FC399B-DE5E-F4E4-EDCD-FBF0E6932AFC}"/>
              </a:ext>
            </a:extLst>
          </p:cNvPr>
          <p:cNvSpPr txBox="1"/>
          <p:nvPr/>
        </p:nvSpPr>
        <p:spPr>
          <a:xfrm>
            <a:off x="850827" y="1195426"/>
            <a:ext cx="684974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RNP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在不同规模防御数据下的结果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4FE4E25-32BA-FA63-C014-CC226815DF64}"/>
              </a:ext>
            </a:extLst>
          </p:cNvPr>
          <p:cNvSpPr txBox="1"/>
          <p:nvPr/>
        </p:nvSpPr>
        <p:spPr>
          <a:xfrm>
            <a:off x="850827" y="3920031"/>
            <a:ext cx="684974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en-US" sz="2400" b="1" spc="-20" dirty="0">
                <a:latin typeface="微软雅黑"/>
                <a:cs typeface="微软雅黑"/>
              </a:rPr>
              <a:t>RNP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在不同反学习轮次下的结果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C602CC1-AAFF-B4E7-7403-520C45577008}"/>
              </a:ext>
            </a:extLst>
          </p:cNvPr>
          <p:cNvSpPr txBox="1"/>
          <p:nvPr/>
        </p:nvSpPr>
        <p:spPr>
          <a:xfrm>
            <a:off x="6240016" y="2134597"/>
            <a:ext cx="51196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2000" b="0" dirty="0">
                <a:solidFill>
                  <a:schemeClr val="tx1"/>
                </a:solidFill>
              </a:rPr>
              <a:t>针对大多数攻击，</a:t>
            </a:r>
            <a:r>
              <a:rPr lang="en-US" sz="2000" b="0" dirty="0">
                <a:solidFill>
                  <a:schemeClr val="tx1"/>
                </a:solidFill>
              </a:rPr>
              <a:t>RNP</a:t>
            </a:r>
            <a:r>
              <a:rPr sz="2000" b="0" dirty="0">
                <a:solidFill>
                  <a:schemeClr val="tx1"/>
                </a:solidFill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</a:rPr>
              <a:t>在</a:t>
            </a:r>
            <a:r>
              <a:rPr lang="zh-CN" altLang="en-US" sz="2000" b="0" dirty="0"/>
              <a:t>不同数据规模上具备一致</a:t>
            </a:r>
            <a:r>
              <a:rPr lang="zh-CN" altLang="en-US" sz="2000" b="0" dirty="0">
                <a:solidFill>
                  <a:schemeClr val="tx1"/>
                </a:solidFill>
              </a:rPr>
              <a:t>的防御效果！</a:t>
            </a:r>
            <a:endParaRPr sz="2000" b="0" dirty="0">
              <a:solidFill>
                <a:schemeClr val="tx1"/>
              </a:solidFill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DC4AB8C-9E96-54A2-43F5-D2D30CC7BB16}"/>
              </a:ext>
            </a:extLst>
          </p:cNvPr>
          <p:cNvSpPr txBox="1"/>
          <p:nvPr/>
        </p:nvSpPr>
        <p:spPr>
          <a:xfrm>
            <a:off x="6240016" y="4683269"/>
            <a:ext cx="51196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2000" b="0" dirty="0">
                <a:solidFill>
                  <a:schemeClr val="tx1"/>
                </a:solidFill>
              </a:rPr>
              <a:t>不同反学习轮次对准确率有影响，</a:t>
            </a:r>
            <a:r>
              <a:rPr lang="zh-CN" altLang="en-US" sz="2000" b="0" dirty="0"/>
              <a:t>反学习轮次为</a:t>
            </a:r>
            <a:r>
              <a:rPr lang="en-US" altLang="zh-CN" sz="2000" b="0" dirty="0"/>
              <a:t>5-10</a:t>
            </a:r>
            <a:r>
              <a:rPr lang="zh-CN" altLang="en-US" sz="2000" b="0" dirty="0"/>
              <a:t>之间</a:t>
            </a:r>
            <a:r>
              <a:rPr lang="zh-CN" altLang="en-US" sz="2000" b="0" dirty="0">
                <a:solidFill>
                  <a:schemeClr val="tx1"/>
                </a:solidFill>
              </a:rPr>
              <a:t>时，防御性能最佳！</a:t>
            </a:r>
            <a:endParaRPr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74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AE89C-D070-FDF6-4E10-1A18110D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Reconstructive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F21904-79F3-46CC-7004-5FFCD062E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631891"/>
            <a:ext cx="7200117" cy="22510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866558-FD43-F28D-E671-BFCCA5377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3" y="4632535"/>
            <a:ext cx="6360359" cy="1777159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DD730C9B-868B-ACD5-CC71-E1EA7876453B}"/>
              </a:ext>
            </a:extLst>
          </p:cNvPr>
          <p:cNvSpPr txBox="1"/>
          <p:nvPr/>
        </p:nvSpPr>
        <p:spPr>
          <a:xfrm>
            <a:off x="870866" y="1220176"/>
            <a:ext cx="684974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RNP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的可视化理解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F7E42CB-CF1E-691A-EABE-0FD6E67ABFF9}"/>
              </a:ext>
            </a:extLst>
          </p:cNvPr>
          <p:cNvSpPr txBox="1"/>
          <p:nvPr/>
        </p:nvSpPr>
        <p:spPr>
          <a:xfrm>
            <a:off x="870865" y="4097782"/>
            <a:ext cx="684974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RNP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中反学习和再恢复机制对比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DA809A0-2BFB-8932-55A8-3625203A132C}"/>
              </a:ext>
            </a:extLst>
          </p:cNvPr>
          <p:cNvSpPr/>
          <p:nvPr/>
        </p:nvSpPr>
        <p:spPr>
          <a:xfrm>
            <a:off x="5015880" y="4592305"/>
            <a:ext cx="1224136" cy="177715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539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AE89C-D070-FDF6-4E10-1A18110D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Reconstructive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Pruning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508F05-8700-0881-7D08-8E6D7EE37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8" y="1758199"/>
            <a:ext cx="7914641" cy="23908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E79CC5-48BE-8ADE-9AC9-DE7F70B29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7" y="4638842"/>
            <a:ext cx="9213378" cy="195851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449D237A-CDA5-6A75-662F-6EEE4218365E}"/>
              </a:ext>
            </a:extLst>
          </p:cNvPr>
          <p:cNvSpPr txBox="1"/>
          <p:nvPr/>
        </p:nvSpPr>
        <p:spPr>
          <a:xfrm>
            <a:off x="840739" y="1256641"/>
            <a:ext cx="986377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RNP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反学习模型有助于触发器逆向（</a:t>
            </a:r>
            <a:r>
              <a:rPr lang="zh-CN" altLang="en-US" sz="2400" b="1" spc="-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左图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）和后门样本检测（</a:t>
            </a:r>
            <a:r>
              <a:rPr lang="zh-CN" altLang="en-US" sz="2400" b="1" spc="-2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右图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22C8D0F-9019-743D-6BE1-330F238B8F86}"/>
              </a:ext>
            </a:extLst>
          </p:cNvPr>
          <p:cNvSpPr txBox="1"/>
          <p:nvPr/>
        </p:nvSpPr>
        <p:spPr>
          <a:xfrm>
            <a:off x="833128" y="4266846"/>
            <a:ext cx="1073548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n"/>
              <a:tabLst>
                <a:tab pos="354965" algn="l"/>
                <a:tab pos="355600" algn="l"/>
              </a:tabLst>
            </a:pPr>
            <a:r>
              <a:rPr 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RNP</a:t>
            </a:r>
            <a:r>
              <a:rPr lang="zh-CN" altLang="en-US" sz="2400" b="1" spc="-2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反学习模型与其他主流防御方法结合，有助于提升后门移除性能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316D96-38E9-C40E-E9AF-BA7ED47A70D3}"/>
              </a:ext>
            </a:extLst>
          </p:cNvPr>
          <p:cNvSpPr txBox="1"/>
          <p:nvPr/>
        </p:nvSpPr>
        <p:spPr>
          <a:xfrm>
            <a:off x="8976320" y="228656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理解反学习得到的模型</a:t>
            </a:r>
          </a:p>
        </p:txBody>
      </p:sp>
    </p:spTree>
    <p:extLst>
      <p:ext uri="{BB962C8B-B14F-4D97-AF65-F5344CB8AC3E}">
        <p14:creationId xmlns:p14="http://schemas.microsoft.com/office/powerpoint/2010/main" val="176253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FE5AE-D9E2-E0F7-AC1A-13E88E9F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对抗</a:t>
            </a:r>
            <a:r>
              <a:rPr kumimoji="1" lang="en-US" altLang="zh-CN" dirty="0"/>
              <a:t>+</a:t>
            </a:r>
            <a:r>
              <a:rPr kumimoji="1" lang="zh-CN" altLang="en-US" dirty="0"/>
              <a:t>后门论文数量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1AE327C-DE15-5D3C-929F-D381A2F50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16" y="1484784"/>
            <a:ext cx="6080168" cy="45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A47BBD-9C2A-3DB6-A147-F278C5540737}"/>
              </a:ext>
            </a:extLst>
          </p:cNvPr>
          <p:cNvSpPr txBox="1"/>
          <p:nvPr/>
        </p:nvSpPr>
        <p:spPr>
          <a:xfrm>
            <a:off x="695400" y="6289575"/>
            <a:ext cx="6192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nicholas.carlini.com</a:t>
            </a:r>
            <a:r>
              <a:rPr kumimoji="1"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/writing/2019/all-adversarial-example-</a:t>
            </a:r>
            <a:r>
              <a:rPr kumimoji="1" lang="en-AU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papers.html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61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FE5AE-D9E2-E0F7-AC1A-13E88E9F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未来研究趋势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9E2842-DEB0-12FD-DDC9-178DB99C222B}"/>
              </a:ext>
            </a:extLst>
          </p:cNvPr>
          <p:cNvSpPr/>
          <p:nvPr/>
        </p:nvSpPr>
        <p:spPr>
          <a:xfrm>
            <a:off x="1271464" y="1052736"/>
            <a:ext cx="8379217" cy="515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攻击方面：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更多样化的攻击场景和范式，尤其是大规模物理攻击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针对预训练大模型、多模态模型的攻击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防御方面：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物理防御：如何在真实环境中做到鲁棒性和性能的兼顾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组合防御：检测</a:t>
            </a:r>
            <a:r>
              <a:rPr kumimoji="1"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防御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鲁棒推理</a:t>
            </a:r>
            <a:r>
              <a:rPr kumimoji="1"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微调机制：同时防御后门和对抗攻击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59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2730F-D232-568C-3AB8-A5D3C86B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后门攻击 </a:t>
            </a:r>
            <a:r>
              <a:rPr kumimoji="1" lang="en-US" altLang="zh-CN" dirty="0"/>
              <a:t>-</a:t>
            </a:r>
            <a:r>
              <a:rPr kumimoji="1" lang="zh-CN" altLang="en-US" dirty="0"/>
              <a:t> 例子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F6552-17DA-4E79-A6CD-B6D9FFAF2CAE}"/>
              </a:ext>
            </a:extLst>
          </p:cNvPr>
          <p:cNvSpPr txBox="1"/>
          <p:nvPr/>
        </p:nvSpPr>
        <p:spPr>
          <a:xfrm>
            <a:off x="2272718" y="1314000"/>
            <a:ext cx="1811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数字触发器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6731DF-8C58-C43F-301A-5F46A0550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11"/>
          <a:stretch/>
        </p:blipFill>
        <p:spPr>
          <a:xfrm>
            <a:off x="1631504" y="1831863"/>
            <a:ext cx="3056450" cy="1861514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98F3231-2607-9BA8-1CBE-13FE1E32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504" y="1855725"/>
            <a:ext cx="3645573" cy="3597223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CDBA3E02-F618-4566-9926-B802147B5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9"/>
          <a:stretch/>
        </p:blipFill>
        <p:spPr>
          <a:xfrm>
            <a:off x="1693159" y="3630474"/>
            <a:ext cx="3057748" cy="18615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CE226C-455B-CF61-2130-268C6C320FA7}"/>
              </a:ext>
            </a:extLst>
          </p:cNvPr>
          <p:cNvSpPr txBox="1"/>
          <p:nvPr/>
        </p:nvSpPr>
        <p:spPr>
          <a:xfrm>
            <a:off x="7276993" y="1309839"/>
            <a:ext cx="1811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物理世界攻击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733A49-C648-A37B-8A1A-C28950650EF8}"/>
              </a:ext>
            </a:extLst>
          </p:cNvPr>
          <p:cNvSpPr txBox="1"/>
          <p:nvPr/>
        </p:nvSpPr>
        <p:spPr>
          <a:xfrm>
            <a:off x="263352" y="6289575"/>
            <a:ext cx="866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Gu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</a:t>
            </a:r>
            <a:r>
              <a:rPr lang="en-AU" altLang="zh-CN" sz="1400" dirty="0"/>
              <a:t>. "</a:t>
            </a:r>
            <a:r>
              <a:rPr lang="en-AU" altLang="zh-CN" sz="1400" dirty="0" err="1"/>
              <a:t>Badnets</a:t>
            </a:r>
            <a:r>
              <a:rPr lang="en-AU" altLang="zh-CN" sz="1400" dirty="0"/>
              <a:t>: Identifying vulnerabilities in the machine learning model supply chain." </a:t>
            </a:r>
            <a:r>
              <a:rPr lang="en-AU" altLang="zh-CN" sz="1400" i="1" dirty="0"/>
              <a:t>arXiv:1708.06733</a:t>
            </a:r>
            <a:r>
              <a:rPr lang="en-AU" altLang="zh-CN" sz="1400" dirty="0"/>
              <a:t> (2017).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8408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36032C-C150-AB14-DDAB-3D0594559A1E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27515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6C353-6A93-040D-CB15-62CAFE40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后门攻击 </a:t>
            </a:r>
            <a:r>
              <a:rPr kumimoji="1" lang="en-US" altLang="zh-CN" dirty="0"/>
              <a:t>-</a:t>
            </a:r>
            <a:r>
              <a:rPr kumimoji="1" lang="zh-CN" altLang="en-US" dirty="0"/>
              <a:t> 方法分类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332BAB-0EEC-F663-5743-9CF4106E49D6}"/>
              </a:ext>
            </a:extLst>
          </p:cNvPr>
          <p:cNvSpPr txBox="1"/>
          <p:nvPr/>
        </p:nvSpPr>
        <p:spPr>
          <a:xfrm>
            <a:off x="1199456" y="1229986"/>
            <a:ext cx="8424863" cy="45677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脏标签攻击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添加触发器并修改类别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BadNets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2019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Trojan attack 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Liu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2018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Blend attack 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Chen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2017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净标签攻击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只添加触发器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Clean-label attack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(CL) (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Turner </a:t>
            </a:r>
            <a:r>
              <a:rPr lang="en-US" altLang="zh-CN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 al.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2019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sv-SE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Sinusoidal signal attack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sv-SE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(SIG) (</a:t>
            </a:r>
            <a:r>
              <a:rPr lang="sv-SE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Barni </a:t>
            </a:r>
            <a:r>
              <a:rPr lang="sv-SE" altLang="zh-CN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 al.</a:t>
            </a:r>
            <a:r>
              <a:rPr lang="sv-SE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2019</a:t>
            </a:r>
            <a:r>
              <a:rPr lang="sv-SE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Reflection backdoor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Refool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(Liu </a:t>
            </a:r>
            <a:r>
              <a:rPr lang="en-US" altLang="zh-CN" b="1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 al.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2020,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Video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backdoor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(Zhao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</a:t>
            </a:r>
            <a:r>
              <a:rPr lang="zh-CN" altLang="en-US" b="1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al.,</a:t>
            </a:r>
            <a:r>
              <a:rPr lang="zh-CN" altLang="en-US" b="1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2020,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CVPR)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69BD24-90FE-C0CA-1775-6D1D47A337E3}"/>
              </a:ext>
            </a:extLst>
          </p:cNvPr>
          <p:cNvSpPr txBox="1"/>
          <p:nvPr/>
        </p:nvSpPr>
        <p:spPr>
          <a:xfrm>
            <a:off x="520052" y="6309320"/>
            <a:ext cx="564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i="0" dirty="0">
                <a:effectLst/>
                <a:latin typeface="Arial" panose="020B0604020202020204" pitchFamily="34" charset="0"/>
              </a:rPr>
              <a:t>Li, </a:t>
            </a:r>
            <a:r>
              <a:rPr lang="en" altLang="zh-CN" sz="1400" b="0" i="0" dirty="0" err="1">
                <a:effectLst/>
                <a:latin typeface="Arial" panose="020B0604020202020204" pitchFamily="34" charset="0"/>
              </a:rPr>
              <a:t>Yiming</a:t>
            </a:r>
            <a:r>
              <a:rPr lang="en" altLang="zh-CN" sz="1400" b="0" i="0" dirty="0">
                <a:effectLst/>
                <a:latin typeface="Arial" panose="020B0604020202020204" pitchFamily="34" charset="0"/>
              </a:rPr>
              <a:t>, et al. “Backdoor learning: A survey.” </a:t>
            </a:r>
            <a:r>
              <a:rPr lang="en" altLang="zh-CN" sz="1400" b="0" i="1" dirty="0">
                <a:effectLst/>
                <a:latin typeface="Arial" panose="020B0604020202020204" pitchFamily="34" charset="0"/>
              </a:rPr>
              <a:t>IEEE </a:t>
            </a:r>
            <a:r>
              <a:rPr lang="en-US" altLang="zh-CN" sz="1400" b="0" i="1" dirty="0">
                <a:effectLst/>
                <a:latin typeface="Arial" panose="020B0604020202020204" pitchFamily="34" charset="0"/>
              </a:rPr>
              <a:t>TNNLS</a:t>
            </a:r>
            <a:r>
              <a:rPr lang="en-US" altLang="zh-CN" sz="1400" i="1" dirty="0">
                <a:latin typeface="Arial" panose="020B0604020202020204" pitchFamily="34" charset="0"/>
              </a:rPr>
              <a:t>,</a:t>
            </a:r>
            <a:r>
              <a:rPr lang="zh-CN" altLang="en-US" sz="1400" b="0" i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</a:rPr>
              <a:t>2022.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8186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6C353-6A93-040D-CB15-62CAFE40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后门攻击 </a:t>
            </a:r>
            <a:r>
              <a:rPr kumimoji="1" lang="en-US" altLang="zh-CN" dirty="0"/>
              <a:t>-</a:t>
            </a:r>
            <a:r>
              <a:rPr kumimoji="1" lang="zh-CN" altLang="en-US" dirty="0"/>
              <a:t> 优化目标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332BAB-0EEC-F663-5743-9CF4106E49D6}"/>
              </a:ext>
            </a:extLst>
          </p:cNvPr>
          <p:cNvSpPr txBox="1"/>
          <p:nvPr/>
        </p:nvSpPr>
        <p:spPr>
          <a:xfrm>
            <a:off x="1233090" y="1556792"/>
            <a:ext cx="5764513" cy="41928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隐蔽性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尽量少的毒化样本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尽量隐蔽的触发器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尽量小的影响模型在干净样本上的性能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尽量高的攻击成功率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可完成多目标攻击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EC8F60-D265-93E9-C075-47C23938BC28}"/>
              </a:ext>
            </a:extLst>
          </p:cNvPr>
          <p:cNvSpPr txBox="1"/>
          <p:nvPr/>
        </p:nvSpPr>
        <p:spPr>
          <a:xfrm>
            <a:off x="7401526" y="1628800"/>
            <a:ext cx="3557384" cy="3268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迁移到不同的训练方法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迁移到不同的模型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鲁棒性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可躲避后门检测防御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可躲避后门移除防御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26498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250,&quot;width&quot;:11862}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36077</TotalTime>
  <Words>3419</Words>
  <Application>Microsoft Macintosh PowerPoint</Application>
  <PresentationFormat>宽屏</PresentationFormat>
  <Paragraphs>470</Paragraphs>
  <Slides>70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微软雅黑</vt:lpstr>
      <vt:lpstr>微软雅黑</vt:lpstr>
      <vt:lpstr>Baoli SC</vt:lpstr>
      <vt:lpstr>Times New Roman Bold</vt:lpstr>
      <vt:lpstr>Times New Roman Bold Italic</vt:lpstr>
      <vt:lpstr>Times New Roman Regular</vt:lpstr>
      <vt:lpstr>AkayaTelivigala</vt:lpstr>
      <vt:lpstr>Arial</vt:lpstr>
      <vt:lpstr>Calibri</vt:lpstr>
      <vt:lpstr>Cambria Math</vt:lpstr>
      <vt:lpstr>Helvetica</vt:lpstr>
      <vt:lpstr>Times New Roman</vt:lpstr>
      <vt:lpstr>Wingdings</vt:lpstr>
      <vt:lpstr>Office 主题</vt:lpstr>
      <vt:lpstr>PowerPoint 演示文稿</vt:lpstr>
      <vt:lpstr>Recap: week 6</vt:lpstr>
      <vt:lpstr>Backdoor Attacks and Defenses</vt:lpstr>
      <vt:lpstr>Backdoor vs (Pure) Poisoning</vt:lpstr>
      <vt:lpstr>后门攻击 – 动机</vt:lpstr>
      <vt:lpstr>后门攻击 - 流程</vt:lpstr>
      <vt:lpstr>后门攻击 - 例子</vt:lpstr>
      <vt:lpstr>后门攻击 - 方法分类</vt:lpstr>
      <vt:lpstr>后门攻击 - 优化目标</vt:lpstr>
      <vt:lpstr>后门攻击</vt:lpstr>
      <vt:lpstr>A Brief History: The Early Work</vt:lpstr>
      <vt:lpstr>Trojan攻击</vt:lpstr>
      <vt:lpstr>Blend攻击</vt:lpstr>
      <vt:lpstr>Clean-label攻击</vt:lpstr>
      <vt:lpstr>正弦信号攻击</vt:lpstr>
      <vt:lpstr>反光攻击</vt:lpstr>
      <vt:lpstr>视频攻击</vt:lpstr>
      <vt:lpstr>物理攻击</vt:lpstr>
      <vt:lpstr>隐藏触发器攻击</vt:lpstr>
      <vt:lpstr>样本级别触发器</vt:lpstr>
      <vt:lpstr>动态攻击</vt:lpstr>
      <vt:lpstr>攻击物体追踪模型</vt:lpstr>
      <vt:lpstr>Few-Shot Backdoor Attack (FSBA)</vt:lpstr>
      <vt:lpstr>Experiments: Physical-World Attack</vt:lpstr>
      <vt:lpstr>Understanding FSBA</vt:lpstr>
      <vt:lpstr>Understanding FSBA</vt:lpstr>
      <vt:lpstr>攻击人群计数模型</vt:lpstr>
      <vt:lpstr>现有计数方法</vt:lpstr>
      <vt:lpstr>密度回归</vt:lpstr>
      <vt:lpstr>密度图篡改后门攻击</vt:lpstr>
      <vt:lpstr>DMBA-和DMBA+攻击</vt:lpstr>
      <vt:lpstr>实验结果</vt:lpstr>
      <vt:lpstr>实验结果</vt:lpstr>
      <vt:lpstr>后门防御</vt:lpstr>
      <vt:lpstr>Activation Cluster （AC）</vt:lpstr>
      <vt:lpstr>Spectral Signature (SS)</vt:lpstr>
      <vt:lpstr>STRIP</vt:lpstr>
      <vt:lpstr>Neural Cleanse (NC)</vt:lpstr>
      <vt:lpstr>后门防御</vt:lpstr>
      <vt:lpstr>后门移除 - 优化目标</vt:lpstr>
      <vt:lpstr>后门移除 – 实验设置</vt:lpstr>
      <vt:lpstr>Fine-pruning (FP)</vt:lpstr>
      <vt:lpstr>Mode Connectivity Repair (MCR)</vt:lpstr>
      <vt:lpstr>Neural Attention Distillation (NAD)</vt:lpstr>
      <vt:lpstr>Neural Attention Distillation (NAD)</vt:lpstr>
      <vt:lpstr>Neural Attention Distillation (NAD)</vt:lpstr>
      <vt:lpstr>Neural Attention Distillation (NAD)</vt:lpstr>
      <vt:lpstr>Neural Attention Distillation (NAD)</vt:lpstr>
      <vt:lpstr>Neural Attention Distillation (NAD)</vt:lpstr>
      <vt:lpstr>Anti-Backdoor Learning (ABL)</vt:lpstr>
      <vt:lpstr>Anti-Backdoor Learning (ABL)</vt:lpstr>
      <vt:lpstr>Anti-Backdoor Learning (ABL)</vt:lpstr>
      <vt:lpstr>Anti-Backdoor Learning (ABL)</vt:lpstr>
      <vt:lpstr>Anti-Backdoor Learning (ABL)</vt:lpstr>
      <vt:lpstr>Anti-Backdoor Learning (ABL)</vt:lpstr>
      <vt:lpstr>Anti-Backdoor Learning (ABL)</vt:lpstr>
      <vt:lpstr>Anti-Backdoor Learning (ABL)</vt:lpstr>
      <vt:lpstr>Anti-Backdoor Learning (ABL)</vt:lpstr>
      <vt:lpstr>Adversarial Neuron Pruning (ANP)</vt:lpstr>
      <vt:lpstr>Reconstructive Neural Pruning</vt:lpstr>
      <vt:lpstr>Reconstructive Neural Pruning</vt:lpstr>
      <vt:lpstr>Reconstructive Neural Pruning</vt:lpstr>
      <vt:lpstr>Reconstructive Neural Pruning</vt:lpstr>
      <vt:lpstr>Reconstructive Neural Pruning</vt:lpstr>
      <vt:lpstr>Reconstructive Neural Pruning</vt:lpstr>
      <vt:lpstr>Reconstructive Neural Pruning</vt:lpstr>
      <vt:lpstr>Reconstructive Neural Pruning</vt:lpstr>
      <vt:lpstr>对抗+后门论文数量</vt:lpstr>
      <vt:lpstr>未来研究趋势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5388</cp:revision>
  <dcterms:created xsi:type="dcterms:W3CDTF">2017-04-27T02:47:00Z</dcterms:created>
  <dcterms:modified xsi:type="dcterms:W3CDTF">2024-10-05T13:48:31Z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